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handoutMasterIdLst>
    <p:handoutMasterId r:id="rId21"/>
  </p:handoutMasterIdLst>
  <p:sldIdLst>
    <p:sldId id="256" r:id="rId2"/>
    <p:sldId id="304" r:id="rId3"/>
    <p:sldId id="330" r:id="rId4"/>
    <p:sldId id="331" r:id="rId5"/>
    <p:sldId id="332" r:id="rId6"/>
    <p:sldId id="333" r:id="rId7"/>
    <p:sldId id="305" r:id="rId8"/>
    <p:sldId id="306" r:id="rId9"/>
    <p:sldId id="328" r:id="rId10"/>
    <p:sldId id="316" r:id="rId11"/>
    <p:sldId id="317" r:id="rId12"/>
    <p:sldId id="334" r:id="rId13"/>
    <p:sldId id="335" r:id="rId14"/>
    <p:sldId id="336" r:id="rId15"/>
    <p:sldId id="319" r:id="rId16"/>
    <p:sldId id="320" r:id="rId17"/>
    <p:sldId id="327" r:id="rId18"/>
    <p:sldId id="27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796" autoAdjust="0"/>
  </p:normalViewPr>
  <p:slideViewPr>
    <p:cSldViewPr>
      <p:cViewPr>
        <p:scale>
          <a:sx n="90" d="100"/>
          <a:sy n="90" d="100"/>
        </p:scale>
        <p:origin x="-1480" y="32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handoutMaster" Target="handoutMasters/handout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1D151B8-EFDB-8A47-8168-3B426444DB22}" type="datetimeFigureOut">
              <a:t>08/10/2014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A312D66-1635-C041-9FA0-061B660DF5AA}" type="slidenum">
              <a:t>‹#›</a:t>
            </a:fld>
            <a:endParaRPr lang="en-US"/>
          </a:p>
        </p:txBody>
      </p:sp>
    </p:spTree>
    <p:extLst>
      <p:ext uri="{BB962C8B-B14F-4D97-AF65-F5344CB8AC3E}">
        <p14:creationId xmlns:p14="http://schemas.microsoft.com/office/powerpoint/2010/main" val="4078489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61BDCE-4C5D-4FD2-8F64-C52A36FD7004}" type="datetimeFigureOut">
              <a:rPr lang="en-US" smtClean="0"/>
              <a:pPr/>
              <a:t>08/10/2014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22DA1C-E68A-40A5-9122-801A64CFEF06}" type="slidenum">
              <a:rPr lang="en-US" smtClean="0"/>
              <a:pPr/>
              <a:t>‹#›</a:t>
            </a:fld>
            <a:endParaRPr lang="en-US"/>
          </a:p>
        </p:txBody>
      </p:sp>
    </p:spTree>
    <p:extLst>
      <p:ext uri="{BB962C8B-B14F-4D97-AF65-F5344CB8AC3E}">
        <p14:creationId xmlns:p14="http://schemas.microsoft.com/office/powerpoint/2010/main" val="1882943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hyperlink" Target="http://www.thesaigontimes.vn/118803/Con-dau-doanh-nghiep-Con-tren-cha-ca-nha-meu-mao.html"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E22DA1C-E68A-40A5-9122-801A64CFEF06}"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http://www.thanhnien.com.vn/pages/20140107/dai-an-lua-dao-sieu-lua-huyen-nhu-trong-vong-vay-tin-dung-den.aspx</a:t>
            </a:r>
          </a:p>
          <a:p>
            <a:pPr marL="228600" indent="-228600">
              <a:buNone/>
            </a:pPr>
            <a:r>
              <a:rPr lang="en-US" dirty="0" smtClean="0"/>
              <a:t>http://www.doisongphapluat.com/phap-1uat/ho-so-vu-an/bau-kien-bi-huynh-thi-huyen-nhu-1ua-hon-700-ti-the-nao-a13830.html</a:t>
            </a:r>
          </a:p>
          <a:p>
            <a:pPr marL="228600" indent="-228600">
              <a:buNone/>
            </a:pPr>
            <a:endParaRPr lang="en-US" dirty="0" smtClean="0"/>
          </a:p>
          <a:p>
            <a:r>
              <a:rPr lang="en-US" dirty="0" smtClean="0"/>
              <a:t>2. http://www.vibonline.com.vn/Banan/192/Quyet-dinh-so-5112006KDTMST-giai-quyet-tranh-chap-giua-cac-thanh-vien-cong-ty-ve-chuyen-giao-tai-lieu.aspx </a:t>
            </a:r>
          </a:p>
          <a:p>
            <a:r>
              <a:rPr lang="en-US" dirty="0" smtClean="0"/>
              <a:t>http://tinnhanhchungkhoan.vn/phap-luat/tranh-chap-con-dau-dn-han-che-cach-nao-16672.html</a:t>
            </a:r>
          </a:p>
        </p:txBody>
      </p:sp>
      <p:sp>
        <p:nvSpPr>
          <p:cNvPr id="4" name="Slide Number Placeholder 3"/>
          <p:cNvSpPr>
            <a:spLocks noGrp="1"/>
          </p:cNvSpPr>
          <p:nvPr>
            <p:ph type="sldNum" sz="quarter" idx="10"/>
          </p:nvPr>
        </p:nvSpPr>
        <p:spPr/>
        <p:txBody>
          <a:bodyPr/>
          <a:lstStyle/>
          <a:p>
            <a:fld id="{BE22DA1C-E68A-40A5-9122-801A64CFEF06}"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3. http://dantri.com.vn/giao-duc-khuyen-hoc/xung-dot-trong-cac-truong-dai-hoc-ngoai-cong-lap-hung-vuong-hoa-sen-va-con-truong-nao-nua-925868.htm </a:t>
            </a:r>
          </a:p>
          <a:p>
            <a:r>
              <a:rPr lang="en-US" dirty="0" smtClean="0"/>
              <a:t>http://laodong.com.vn/giao-duc/1500-sinh-vien-bi-treo-tot-nghiep-vi-truong-khong-co-con-dau-134282.bld</a:t>
            </a:r>
          </a:p>
          <a:p>
            <a:endParaRPr lang="en-US" dirty="0" smtClean="0"/>
          </a:p>
          <a:p>
            <a:r>
              <a:rPr lang="en-US" dirty="0" smtClean="0"/>
              <a:t>4. http://tinnhanhchungkhoan.vn/phap-luat/can-thay-doi-tu-duy-quan-ly-con-dau-doanh-nghiep-95398.html</a:t>
            </a:r>
          </a:p>
          <a:p>
            <a:r>
              <a:rPr lang="en-US" dirty="0" smtClean="0"/>
              <a:t>http://vietnamese-law-consultancy.com/vietnamese/content/browse.php?action=shownews&amp;category=&amp;id=37&amp;topicid=592</a:t>
            </a:r>
            <a:endParaRPr lang="en-US" dirty="0"/>
          </a:p>
        </p:txBody>
      </p:sp>
      <p:sp>
        <p:nvSpPr>
          <p:cNvPr id="4" name="Slide Number Placeholder 3"/>
          <p:cNvSpPr>
            <a:spLocks noGrp="1"/>
          </p:cNvSpPr>
          <p:nvPr>
            <p:ph type="sldNum" sz="quarter" idx="10"/>
          </p:nvPr>
        </p:nvSpPr>
        <p:spPr/>
        <p:txBody>
          <a:bodyPr/>
          <a:lstStyle/>
          <a:p>
            <a:fld id="{BE22DA1C-E68A-40A5-9122-801A64CFEF06}"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E22DA1C-E68A-40A5-9122-801A64CFEF06}"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smtClean="0"/>
          </a:p>
        </p:txBody>
      </p:sp>
      <p:sp>
        <p:nvSpPr>
          <p:cNvPr id="4" name="Slide Number Placeholder 3"/>
          <p:cNvSpPr>
            <a:spLocks noGrp="1"/>
          </p:cNvSpPr>
          <p:nvPr>
            <p:ph type="sldNum" sz="quarter" idx="10"/>
          </p:nvPr>
        </p:nvSpPr>
        <p:spPr/>
        <p:txBody>
          <a:bodyPr/>
          <a:lstStyle/>
          <a:p>
            <a:fld id="{BE22DA1C-E68A-40A5-9122-801A64CFEF06}"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smtClean="0"/>
          </a:p>
        </p:txBody>
      </p:sp>
      <p:sp>
        <p:nvSpPr>
          <p:cNvPr id="4" name="Slide Number Placeholder 3"/>
          <p:cNvSpPr>
            <a:spLocks noGrp="1"/>
          </p:cNvSpPr>
          <p:nvPr>
            <p:ph type="sldNum" sz="quarter" idx="10"/>
          </p:nvPr>
        </p:nvSpPr>
        <p:spPr/>
        <p:txBody>
          <a:bodyPr/>
          <a:lstStyle/>
          <a:p>
            <a:fld id="{BE22DA1C-E68A-40A5-9122-801A64CFEF06}"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22DA1C-E68A-40A5-9122-801A64CFEF06}" type="slidenum">
              <a:rPr lang="en-US" smtClean="0"/>
              <a:pPr/>
              <a:t>15</a:t>
            </a:fld>
            <a:endParaRPr lang="en-US"/>
          </a:p>
        </p:txBody>
      </p:sp>
    </p:spTree>
    <p:extLst>
      <p:ext uri="{BB962C8B-B14F-4D97-AF65-F5344CB8AC3E}">
        <p14:creationId xmlns:p14="http://schemas.microsoft.com/office/powerpoint/2010/main" val="634478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latin typeface="+mn-lt"/>
                <a:ea typeface="+mn-ea"/>
                <a:cs typeface="+mn-cs"/>
                <a:hlinkClick r:id="rId3"/>
              </a:rPr>
              <a:t>http://www.thesaigontimes.vn/118803/Con-dau-doanh-nghiep-Con-tren-cha-ca-nha-meu-mao.html</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E22DA1C-E68A-40A5-9122-801A64CFEF06}"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22DA1C-E68A-40A5-9122-801A64CFEF06}" type="slidenum">
              <a:rPr lang="en-US" smtClean="0"/>
              <a:pPr/>
              <a:t>17</a:t>
            </a:fld>
            <a:endParaRPr lang="en-US"/>
          </a:p>
        </p:txBody>
      </p:sp>
    </p:spTree>
    <p:extLst>
      <p:ext uri="{BB962C8B-B14F-4D97-AF65-F5344CB8AC3E}">
        <p14:creationId xmlns:p14="http://schemas.microsoft.com/office/powerpoint/2010/main" val="31535177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E22DA1C-E68A-40A5-9122-801A64CFEF06}"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E22DA1C-E68A-40A5-9122-801A64CFEF06}"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22DA1C-E68A-40A5-9122-801A64CFEF06}" type="slidenum">
              <a:rPr lang="en-US" smtClean="0"/>
              <a:pPr/>
              <a:t>3</a:t>
            </a:fld>
            <a:endParaRPr lang="en-US"/>
          </a:p>
        </p:txBody>
      </p:sp>
    </p:spTree>
    <p:extLst>
      <p:ext uri="{BB962C8B-B14F-4D97-AF65-F5344CB8AC3E}">
        <p14:creationId xmlns:p14="http://schemas.microsoft.com/office/powerpoint/2010/main" val="2529420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22DA1C-E68A-40A5-9122-801A64CFEF06}" type="slidenum">
              <a:rPr lang="en-US" smtClean="0"/>
              <a:pPr/>
              <a:t>4</a:t>
            </a:fld>
            <a:endParaRPr lang="en-US"/>
          </a:p>
        </p:txBody>
      </p:sp>
    </p:spTree>
    <p:extLst>
      <p:ext uri="{BB962C8B-B14F-4D97-AF65-F5344CB8AC3E}">
        <p14:creationId xmlns:p14="http://schemas.microsoft.com/office/powerpoint/2010/main" val="2077244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E22DA1C-E68A-40A5-9122-801A64CFEF06}"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22DA1C-E68A-40A5-9122-801A64CFEF06}" type="slidenum">
              <a:rPr lang="en-US" smtClean="0"/>
              <a:pPr/>
              <a:t>6</a:t>
            </a:fld>
            <a:endParaRPr lang="en-US"/>
          </a:p>
        </p:txBody>
      </p:sp>
    </p:spTree>
    <p:extLst>
      <p:ext uri="{BB962C8B-B14F-4D97-AF65-F5344CB8AC3E}">
        <p14:creationId xmlns:p14="http://schemas.microsoft.com/office/powerpoint/2010/main" val="1756575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22DA1C-E68A-40A5-9122-801A64CFEF06}" type="slidenum">
              <a:rPr lang="en-US" smtClean="0"/>
              <a:pPr/>
              <a:t>7</a:t>
            </a:fld>
            <a:endParaRPr lang="en-US"/>
          </a:p>
        </p:txBody>
      </p:sp>
    </p:spTree>
    <p:extLst>
      <p:ext uri="{BB962C8B-B14F-4D97-AF65-F5344CB8AC3E}">
        <p14:creationId xmlns:p14="http://schemas.microsoft.com/office/powerpoint/2010/main" val="4147503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Luật nhà ở, Luật Cạnh tranh, Luật các công cụ chuyển nhượng, Luật Kế toán, Luật Thủ tục giải quyết các vụ án hành chính, </a:t>
            </a:r>
            <a:endParaRPr lang="en-US"/>
          </a:p>
        </p:txBody>
      </p:sp>
      <p:sp>
        <p:nvSpPr>
          <p:cNvPr id="4" name="Slide Number Placeholder 3"/>
          <p:cNvSpPr>
            <a:spLocks noGrp="1"/>
          </p:cNvSpPr>
          <p:nvPr>
            <p:ph type="sldNum" sz="quarter" idx="10"/>
          </p:nvPr>
        </p:nvSpPr>
        <p:spPr/>
        <p:txBody>
          <a:bodyPr/>
          <a:lstStyle/>
          <a:p>
            <a:fld id="{BE22DA1C-E68A-40A5-9122-801A64CFEF06}" type="slidenum">
              <a:rPr lang="en-US" smtClean="0"/>
              <a:pPr/>
              <a:t>8</a:t>
            </a:fld>
            <a:endParaRPr lang="en-US"/>
          </a:p>
        </p:txBody>
      </p:sp>
    </p:spTree>
    <p:extLst>
      <p:ext uri="{BB962C8B-B14F-4D97-AF65-F5344CB8AC3E}">
        <p14:creationId xmlns:p14="http://schemas.microsoft.com/office/powerpoint/2010/main" val="4053723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22DA1C-E68A-40A5-9122-801A64CFEF06}" type="slidenum">
              <a:rPr lang="en-US" smtClean="0"/>
              <a:pPr/>
              <a:t>9</a:t>
            </a:fld>
            <a:endParaRPr lang="en-US"/>
          </a:p>
        </p:txBody>
      </p:sp>
    </p:spTree>
    <p:extLst>
      <p:ext uri="{BB962C8B-B14F-4D97-AF65-F5344CB8AC3E}">
        <p14:creationId xmlns:p14="http://schemas.microsoft.com/office/powerpoint/2010/main" val="727875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4857CB3-202B-4D3F-A6BC-FEE4628B738C}" type="datetimeFigureOut">
              <a:rPr lang="en-US" smtClean="0"/>
              <a:pPr/>
              <a:t>08/10/2014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1FBC3CE3-8DDC-4A5E-899C-277C52F510B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4857CB3-202B-4D3F-A6BC-FEE4628B738C}" type="datetimeFigureOut">
              <a:rPr lang="en-US" smtClean="0"/>
              <a:pPr/>
              <a:t>08/10/2014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BC3CE3-8DDC-4A5E-899C-277C52F510B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A4857CB3-202B-4D3F-A6BC-FEE4628B738C}" type="datetimeFigureOut">
              <a:rPr lang="en-US" smtClean="0"/>
              <a:pPr/>
              <a:t>08/10/2014</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1FBC3CE3-8DDC-4A5E-899C-277C52F510B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4857CB3-202B-4D3F-A6BC-FEE4628B738C}" type="datetimeFigureOut">
              <a:rPr lang="en-US" smtClean="0"/>
              <a:pPr/>
              <a:t>08/10/2014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FBC3CE3-8DDC-4A5E-899C-277C52F510BF}"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4857CB3-202B-4D3F-A6BC-FEE4628B738C}" type="datetimeFigureOut">
              <a:rPr lang="en-US" smtClean="0"/>
              <a:pPr/>
              <a:t>08/10/2014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1FBC3CE3-8DDC-4A5E-899C-277C52F510BF}"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A4857CB3-202B-4D3F-A6BC-FEE4628B738C}" type="datetimeFigureOut">
              <a:rPr lang="en-US" smtClean="0"/>
              <a:pPr/>
              <a:t>08/10/2014</a:t>
            </a:fld>
            <a:endParaRPr lang="en-US"/>
          </a:p>
        </p:txBody>
      </p:sp>
      <p:sp>
        <p:nvSpPr>
          <p:cNvPr id="10" name="Slide Number Placeholder 9"/>
          <p:cNvSpPr>
            <a:spLocks noGrp="1"/>
          </p:cNvSpPr>
          <p:nvPr>
            <p:ph type="sldNum" sz="quarter" idx="16"/>
          </p:nvPr>
        </p:nvSpPr>
        <p:spPr/>
        <p:txBody>
          <a:bodyPr rtlCol="0"/>
          <a:lstStyle/>
          <a:p>
            <a:fld id="{1FBC3CE3-8DDC-4A5E-899C-277C52F510BF}"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A4857CB3-202B-4D3F-A6BC-FEE4628B738C}" type="datetimeFigureOut">
              <a:rPr lang="en-US" smtClean="0"/>
              <a:pPr/>
              <a:t>08/10/2014</a:t>
            </a:fld>
            <a:endParaRPr lang="en-US"/>
          </a:p>
        </p:txBody>
      </p:sp>
      <p:sp>
        <p:nvSpPr>
          <p:cNvPr id="12" name="Slide Number Placeholder 11"/>
          <p:cNvSpPr>
            <a:spLocks noGrp="1"/>
          </p:cNvSpPr>
          <p:nvPr>
            <p:ph type="sldNum" sz="quarter" idx="16"/>
          </p:nvPr>
        </p:nvSpPr>
        <p:spPr/>
        <p:txBody>
          <a:bodyPr rtlCol="0"/>
          <a:lstStyle/>
          <a:p>
            <a:fld id="{1FBC3CE3-8DDC-4A5E-899C-277C52F510BF}"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4857CB3-202B-4D3F-A6BC-FEE4628B738C}" type="datetimeFigureOut">
              <a:rPr lang="en-US" smtClean="0"/>
              <a:pPr/>
              <a:t>08/10/2014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FBC3CE3-8DDC-4A5E-899C-277C52F510B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857CB3-202B-4D3F-A6BC-FEE4628B738C}" type="datetimeFigureOut">
              <a:rPr lang="en-US" smtClean="0"/>
              <a:pPr/>
              <a:t>08/10/2014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1FBC3CE3-8DDC-4A5E-899C-277C52F510B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4857CB3-202B-4D3F-A6BC-FEE4628B738C}" type="datetimeFigureOut">
              <a:rPr lang="en-US" smtClean="0"/>
              <a:pPr/>
              <a:t>08/10/2014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FBC3CE3-8DDC-4A5E-899C-277C52F510BF}"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A4857CB3-202B-4D3F-A6BC-FEE4628B738C}" type="datetimeFigureOut">
              <a:rPr lang="en-US" smtClean="0"/>
              <a:pPr/>
              <a:t>08/10/2014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1FBC3CE3-8DDC-4A5E-899C-277C52F510BF}"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4857CB3-202B-4D3F-A6BC-FEE4628B738C}" type="datetimeFigureOut">
              <a:rPr lang="en-US" smtClean="0"/>
              <a:pPr/>
              <a:t>08/10/2014</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FBC3CE3-8DDC-4A5E-899C-277C52F510B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914400"/>
            <a:ext cx="7391400" cy="2895600"/>
          </a:xfrm>
        </p:spPr>
        <p:txBody>
          <a:bodyPr>
            <a:noAutofit/>
          </a:bodyPr>
          <a:lstStyle/>
          <a:p>
            <a:pPr algn="ctr"/>
            <a:r>
              <a:rPr lang="en-US" sz="3600" b="1" dirty="0" smtClean="0">
                <a:latin typeface="Arial" pitchFamily="34" charset="0"/>
                <a:cs typeface="Arial" pitchFamily="34" charset="0"/>
              </a:rPr>
              <a:t/>
            </a:r>
            <a:br>
              <a:rPr lang="en-US" sz="3600" b="1" dirty="0" smtClean="0">
                <a:latin typeface="Arial" pitchFamily="34" charset="0"/>
                <a:cs typeface="Arial" pitchFamily="34" charset="0"/>
              </a:rPr>
            </a:br>
            <a:r>
              <a:rPr lang="en-US" sz="3600" b="1" dirty="0" smtClean="0">
                <a:latin typeface="Arial" pitchFamily="34" charset="0"/>
                <a:cs typeface="Arial" pitchFamily="34" charset="0"/>
              </a:rPr>
              <a:t/>
            </a:r>
            <a:br>
              <a:rPr lang="en-US" sz="3600" b="1" dirty="0" smtClean="0">
                <a:latin typeface="Arial" pitchFamily="34" charset="0"/>
                <a:cs typeface="Arial" pitchFamily="34" charset="0"/>
              </a:rPr>
            </a:br>
            <a:r>
              <a:rPr lang="en-US" sz="3600" b="1" dirty="0" smtClean="0">
                <a:latin typeface="Arial" pitchFamily="34" charset="0"/>
                <a:cs typeface="Arial" pitchFamily="34" charset="0"/>
              </a:rPr>
              <a:t>MỘT SỐ Ý </a:t>
            </a:r>
            <a:r>
              <a:rPr lang="en-US" sz="3600" b="1" dirty="0" err="1" smtClean="0">
                <a:latin typeface="Arial" pitchFamily="34" charset="0"/>
                <a:cs typeface="Arial" pitchFamily="34" charset="0"/>
              </a:rPr>
              <a:t>KiẾN</a:t>
            </a:r>
            <a:r>
              <a:rPr lang="en-US" sz="3600" b="1" dirty="0" smtClean="0">
                <a:latin typeface="Arial" pitchFamily="34" charset="0"/>
                <a:cs typeface="Arial" pitchFamily="34" charset="0"/>
              </a:rPr>
              <a:t> VỀ </a:t>
            </a:r>
            <a:br>
              <a:rPr lang="en-US" sz="3600" b="1" dirty="0" smtClean="0">
                <a:latin typeface="Arial" pitchFamily="34" charset="0"/>
                <a:cs typeface="Arial" pitchFamily="34" charset="0"/>
              </a:rPr>
            </a:br>
            <a:r>
              <a:rPr lang="en-US" sz="3600" b="1" dirty="0" smtClean="0">
                <a:latin typeface="Arial" pitchFamily="34" charset="0"/>
                <a:cs typeface="Arial" pitchFamily="34" charset="0"/>
              </a:rPr>
              <a:t>CON DẤU CỦA DOANH NGHIỆP</a:t>
            </a:r>
            <a:br>
              <a:rPr lang="en-US" sz="3600" b="1" dirty="0" smtClean="0">
                <a:latin typeface="Arial" pitchFamily="34" charset="0"/>
                <a:cs typeface="Arial" pitchFamily="34" charset="0"/>
              </a:rPr>
            </a:br>
            <a:r>
              <a:rPr lang="en-US" sz="2800" dirty="0" smtClean="0"/>
              <a:t/>
            </a:r>
            <a:br>
              <a:rPr lang="en-US" sz="2800" dirty="0" smtClean="0"/>
            </a:br>
            <a:endParaRPr lang="en-US" sz="2800" dirty="0"/>
          </a:p>
        </p:txBody>
      </p:sp>
      <p:sp>
        <p:nvSpPr>
          <p:cNvPr id="3" name="Subtitle 2"/>
          <p:cNvSpPr>
            <a:spLocks noGrp="1"/>
          </p:cNvSpPr>
          <p:nvPr>
            <p:ph type="subTitle" idx="1"/>
          </p:nvPr>
        </p:nvSpPr>
        <p:spPr/>
        <p:txBody>
          <a:bodyPr/>
          <a:lstStyle/>
          <a:p>
            <a:endParaRPr lang="en-US" dirty="0"/>
          </a:p>
        </p:txBody>
      </p:sp>
      <p:sp>
        <p:nvSpPr>
          <p:cNvPr id="4" name="TextBox 3"/>
          <p:cNvSpPr txBox="1"/>
          <p:nvPr/>
        </p:nvSpPr>
        <p:spPr>
          <a:xfrm>
            <a:off x="4953000" y="4191000"/>
            <a:ext cx="3810000" cy="900246"/>
          </a:xfrm>
          <a:prstGeom prst="rect">
            <a:avLst/>
          </a:prstGeom>
          <a:noFill/>
        </p:spPr>
        <p:txBody>
          <a:bodyPr wrap="square" rtlCol="0">
            <a:spAutoFit/>
          </a:bodyPr>
          <a:lstStyle/>
          <a:p>
            <a:pPr>
              <a:lnSpc>
                <a:spcPct val="150000"/>
              </a:lnSpc>
            </a:pPr>
            <a:r>
              <a:rPr lang="en-US" b="1" i="1" dirty="0" smtClean="0">
                <a:latin typeface="Arial" pitchFamily="34" charset="0"/>
                <a:cs typeface="Arial" pitchFamily="34" charset="0"/>
              </a:rPr>
              <a:t>Ls. </a:t>
            </a:r>
            <a:r>
              <a:rPr lang="en-US" b="1" i="1" dirty="0" err="1" smtClean="0">
                <a:latin typeface="Arial" pitchFamily="34" charset="0"/>
                <a:cs typeface="Arial" pitchFamily="34" charset="0"/>
              </a:rPr>
              <a:t>Nguyễn</a:t>
            </a:r>
            <a:r>
              <a:rPr lang="en-US" b="1" i="1" dirty="0" smtClean="0">
                <a:latin typeface="Arial" pitchFamily="34" charset="0"/>
                <a:cs typeface="Arial" pitchFamily="34" charset="0"/>
              </a:rPr>
              <a:t> </a:t>
            </a:r>
            <a:r>
              <a:rPr lang="en-US" b="1" i="1" dirty="0" err="1" smtClean="0">
                <a:latin typeface="Arial" pitchFamily="34" charset="0"/>
                <a:cs typeface="Arial" pitchFamily="34" charset="0"/>
              </a:rPr>
              <a:t>Hưng</a:t>
            </a:r>
            <a:r>
              <a:rPr lang="en-US" b="1" i="1" dirty="0" smtClean="0">
                <a:latin typeface="Arial" pitchFamily="34" charset="0"/>
                <a:cs typeface="Arial" pitchFamily="34" charset="0"/>
              </a:rPr>
              <a:t> Quang</a:t>
            </a:r>
          </a:p>
          <a:p>
            <a:pPr>
              <a:lnSpc>
                <a:spcPct val="150000"/>
              </a:lnSpc>
            </a:pPr>
            <a:r>
              <a:rPr lang="en-US" b="1" i="1" dirty="0" smtClean="0">
                <a:latin typeface="Arial" pitchFamily="34" charset="0"/>
                <a:cs typeface="Arial" pitchFamily="34" charset="0"/>
              </a:rPr>
              <a:t>VPLS NHQuang&amp;Cộng sự</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600" b="1" dirty="0" smtClean="0">
                <a:latin typeface="Arial" pitchFamily="34" charset="0"/>
                <a:cs typeface="Arial" pitchFamily="34" charset="0"/>
              </a:rPr>
              <a:t>THỰC TIỄN SỬ DỤNG CON DẤU DOANH NGHIỆP</a:t>
            </a:r>
            <a:endParaRPr lang="en-US" sz="2600" b="1" dirty="0">
              <a:latin typeface="Arial" pitchFamily="34" charset="0"/>
              <a:cs typeface="Arial" pitchFamily="34" charset="0"/>
            </a:endParaRPr>
          </a:p>
        </p:txBody>
      </p:sp>
      <p:sp>
        <p:nvSpPr>
          <p:cNvPr id="3" name="Content Placeholder 2"/>
          <p:cNvSpPr>
            <a:spLocks noGrp="1"/>
          </p:cNvSpPr>
          <p:nvPr>
            <p:ph sz="quarter" idx="1"/>
          </p:nvPr>
        </p:nvSpPr>
        <p:spPr>
          <a:xfrm>
            <a:off x="609600" y="1536032"/>
            <a:ext cx="8153400" cy="5257800"/>
          </a:xfrm>
        </p:spPr>
        <p:txBody>
          <a:bodyPr>
            <a:noAutofit/>
          </a:bodyPr>
          <a:lstStyle/>
          <a:p>
            <a:pPr algn="just">
              <a:spcBef>
                <a:spcPts val="500"/>
              </a:spcBef>
              <a:buNone/>
            </a:pPr>
            <a:r>
              <a:rPr lang="en-US" sz="1800" dirty="0" smtClean="0">
                <a:latin typeface="Arial" pitchFamily="34" charset="0"/>
                <a:cs typeface="Arial" pitchFamily="34" charset="0"/>
              </a:rPr>
              <a:t>	</a:t>
            </a:r>
            <a:r>
              <a:rPr lang="en-US" sz="2200" i="1" u="sng" dirty="0" err="1">
                <a:latin typeface="Arial" pitchFamily="34" charset="0"/>
                <a:cs typeface="Arial" pitchFamily="34" charset="0"/>
              </a:rPr>
              <a:t>Vụ</a:t>
            </a:r>
            <a:r>
              <a:rPr lang="en-US" sz="2200" i="1" u="sng" dirty="0">
                <a:latin typeface="Arial" pitchFamily="34" charset="0"/>
                <a:cs typeface="Arial" pitchFamily="34" charset="0"/>
              </a:rPr>
              <a:t> </a:t>
            </a:r>
            <a:r>
              <a:rPr lang="en-US" sz="2200" i="1" u="sng" dirty="0" err="1">
                <a:latin typeface="Arial" pitchFamily="34" charset="0"/>
                <a:cs typeface="Arial" pitchFamily="34" charset="0"/>
              </a:rPr>
              <a:t>án</a:t>
            </a:r>
            <a:r>
              <a:rPr lang="en-US" sz="2200" i="1" u="sng" dirty="0">
                <a:latin typeface="Arial" pitchFamily="34" charset="0"/>
                <a:cs typeface="Arial" pitchFamily="34" charset="0"/>
              </a:rPr>
              <a:t> 1</a:t>
            </a:r>
            <a:r>
              <a:rPr lang="en-US" sz="2200" i="1" dirty="0">
                <a:latin typeface="Arial" pitchFamily="34" charset="0"/>
                <a:cs typeface="Arial" pitchFamily="34" charset="0"/>
              </a:rPr>
              <a:t>: “</a:t>
            </a:r>
            <a:r>
              <a:rPr lang="en-US" sz="2200" i="1" dirty="0" err="1">
                <a:latin typeface="Arial" pitchFamily="34" charset="0"/>
                <a:cs typeface="Arial" pitchFamily="34" charset="0"/>
              </a:rPr>
              <a:t>Vụ</a:t>
            </a:r>
            <a:r>
              <a:rPr lang="en-US" sz="2200" i="1" dirty="0">
                <a:latin typeface="Arial" pitchFamily="34" charset="0"/>
                <a:cs typeface="Arial" pitchFamily="34" charset="0"/>
              </a:rPr>
              <a:t> </a:t>
            </a:r>
            <a:r>
              <a:rPr lang="en-US" sz="2200" i="1" dirty="0" err="1">
                <a:latin typeface="Arial" pitchFamily="34" charset="0"/>
                <a:cs typeface="Arial" pitchFamily="34" charset="0"/>
              </a:rPr>
              <a:t>án</a:t>
            </a:r>
            <a:r>
              <a:rPr lang="vi-VN" sz="2200" i="1" dirty="0">
                <a:latin typeface="Arial" pitchFamily="34" charset="0"/>
                <a:cs typeface="Arial" pitchFamily="34" charset="0"/>
              </a:rPr>
              <a:t> Huỳnh Thị Huyền Như</a:t>
            </a:r>
            <a:r>
              <a:rPr lang="en-US" sz="2200" i="1" dirty="0">
                <a:latin typeface="Arial" pitchFamily="34" charset="0"/>
                <a:cs typeface="Arial" pitchFamily="34" charset="0"/>
              </a:rPr>
              <a:t>”, </a:t>
            </a:r>
            <a:r>
              <a:rPr lang="en-US" sz="2200" i="1" dirty="0" err="1">
                <a:latin typeface="Arial" pitchFamily="34" charset="0"/>
                <a:cs typeface="Arial" pitchFamily="34" charset="0"/>
              </a:rPr>
              <a:t>Như</a:t>
            </a:r>
            <a:r>
              <a:rPr lang="en-US" sz="2200" i="1" dirty="0">
                <a:latin typeface="Arial" pitchFamily="34" charset="0"/>
                <a:cs typeface="Arial" pitchFamily="34" charset="0"/>
              </a:rPr>
              <a:t> </a:t>
            </a:r>
            <a:r>
              <a:rPr lang="en-US" sz="2200" i="1" dirty="0" err="1">
                <a:latin typeface="Arial" pitchFamily="34" charset="0"/>
                <a:cs typeface="Arial" pitchFamily="34" charset="0"/>
              </a:rPr>
              <a:t>đã</a:t>
            </a:r>
            <a:r>
              <a:rPr lang="en-US" sz="2200" i="1" dirty="0">
                <a:latin typeface="Arial" pitchFamily="34" charset="0"/>
                <a:cs typeface="Arial" pitchFamily="34" charset="0"/>
              </a:rPr>
              <a:t> </a:t>
            </a:r>
            <a:r>
              <a:rPr lang="vi-VN" sz="2200" i="1" dirty="0">
                <a:latin typeface="Arial" pitchFamily="34" charset="0"/>
                <a:cs typeface="Arial" pitchFamily="34" charset="0"/>
              </a:rPr>
              <a:t>làm giả 8 con dấu của Vietinbank - chi nhánh Nhà Bè, Công ty Phúc Vinh, Công ty Thịnh Phát, Công ty Hưng Yên, Công ty Đức Minh Quang, Công ty An Lộc, Công ty Bảo hiểm Toàn Cầu, Công ty chứng khoán Saigonbank-Berjaya để đóng vào các tài liệu, giấy tờ do Như làm giả</a:t>
            </a:r>
            <a:r>
              <a:rPr lang="en-US" sz="2200" i="1" dirty="0">
                <a:latin typeface="Arial" pitchFamily="34" charset="0"/>
                <a:cs typeface="Arial" pitchFamily="34" charset="0"/>
              </a:rPr>
              <a:t> </a:t>
            </a:r>
            <a:r>
              <a:rPr lang="en-US" sz="2200" i="1" dirty="0" err="1">
                <a:latin typeface="Arial" pitchFamily="34" charset="0"/>
                <a:cs typeface="Arial" pitchFamily="34" charset="0"/>
              </a:rPr>
              <a:t>và</a:t>
            </a:r>
            <a:r>
              <a:rPr lang="en-US" sz="2200" i="1" dirty="0">
                <a:latin typeface="Arial" pitchFamily="34" charset="0"/>
                <a:cs typeface="Arial" pitchFamily="34" charset="0"/>
              </a:rPr>
              <a:t> c</a:t>
            </a:r>
            <a:r>
              <a:rPr lang="vi-VN" sz="2200" i="1" dirty="0">
                <a:latin typeface="Arial" pitchFamily="34" charset="0"/>
                <a:cs typeface="Arial" pitchFamily="34" charset="0"/>
              </a:rPr>
              <a:t>hiếm đoạt khối tiền lớn lên tới 4.000 tỷ đồng</a:t>
            </a:r>
            <a:r>
              <a:rPr lang="en-US" sz="2200" i="1" dirty="0">
                <a:latin typeface="Arial" pitchFamily="34" charset="0"/>
                <a:cs typeface="Arial" pitchFamily="34" charset="0"/>
              </a:rPr>
              <a:t>.</a:t>
            </a:r>
          </a:p>
          <a:p>
            <a:pPr algn="just">
              <a:spcBef>
                <a:spcPts val="500"/>
              </a:spcBef>
              <a:buNone/>
            </a:pPr>
            <a:endParaRPr lang="en-US" sz="2200" i="1" u="sng" dirty="0">
              <a:latin typeface="Arial" pitchFamily="34" charset="0"/>
              <a:cs typeface="Arial" pitchFamily="34" charset="0"/>
            </a:endParaRPr>
          </a:p>
          <a:p>
            <a:pPr algn="just">
              <a:spcBef>
                <a:spcPts val="500"/>
              </a:spcBef>
              <a:buNone/>
            </a:pPr>
            <a:r>
              <a:rPr lang="en-US" sz="2200" i="1" u="sng" dirty="0" err="1">
                <a:latin typeface="Arial" pitchFamily="34" charset="0"/>
                <a:cs typeface="Arial" pitchFamily="34" charset="0"/>
              </a:rPr>
              <a:t>	Vụ</a:t>
            </a:r>
            <a:r>
              <a:rPr lang="en-US" sz="2200" i="1" u="sng" dirty="0">
                <a:latin typeface="Arial" pitchFamily="34" charset="0"/>
                <a:cs typeface="Arial" pitchFamily="34" charset="0"/>
              </a:rPr>
              <a:t> </a:t>
            </a:r>
            <a:r>
              <a:rPr lang="en-US" sz="2200" i="1" u="sng" dirty="0" err="1">
                <a:latin typeface="Arial" pitchFamily="34" charset="0"/>
                <a:cs typeface="Arial" pitchFamily="34" charset="0"/>
              </a:rPr>
              <a:t>án</a:t>
            </a:r>
            <a:r>
              <a:rPr lang="en-US" sz="2200" i="1" u="sng" dirty="0">
                <a:latin typeface="Arial" pitchFamily="34" charset="0"/>
                <a:cs typeface="Arial" pitchFamily="34" charset="0"/>
              </a:rPr>
              <a:t> 2</a:t>
            </a:r>
            <a:r>
              <a:rPr lang="en-US" sz="2200" i="1" dirty="0">
                <a:latin typeface="Arial" pitchFamily="34" charset="0"/>
                <a:cs typeface="Arial" pitchFamily="34" charset="0"/>
              </a:rPr>
              <a:t>: </a:t>
            </a:r>
            <a:r>
              <a:rPr lang="vi-VN" sz="2200" i="1" dirty="0">
                <a:latin typeface="Arial" pitchFamily="34" charset="0"/>
                <a:cs typeface="Arial" pitchFamily="34" charset="0"/>
              </a:rPr>
              <a:t>Vụ tranh chấp con dấu kéo dài hơn 3 năm tạ</a:t>
            </a:r>
            <a:r>
              <a:rPr lang="en-US" sz="2200" i="1" dirty="0" err="1">
                <a:latin typeface="Arial" pitchFamily="34" charset="0"/>
                <a:cs typeface="Arial" pitchFamily="34" charset="0"/>
              </a:rPr>
              <a:t>i</a:t>
            </a:r>
            <a:r>
              <a:rPr lang="en-US" sz="2200" i="1" dirty="0">
                <a:latin typeface="Arial" pitchFamily="34" charset="0"/>
                <a:cs typeface="Arial" pitchFamily="34" charset="0"/>
              </a:rPr>
              <a:t> CTCP </a:t>
            </a:r>
            <a:r>
              <a:rPr lang="en-US" sz="2200" i="1" dirty="0" err="1">
                <a:latin typeface="Arial" pitchFamily="34" charset="0"/>
                <a:cs typeface="Arial" pitchFamily="34" charset="0"/>
              </a:rPr>
              <a:t>Sản</a:t>
            </a:r>
            <a:r>
              <a:rPr lang="en-US" sz="2200" i="1" dirty="0">
                <a:latin typeface="Arial" pitchFamily="34" charset="0"/>
                <a:cs typeface="Arial" pitchFamily="34" charset="0"/>
              </a:rPr>
              <a:t> </a:t>
            </a:r>
            <a:r>
              <a:rPr lang="en-US" sz="2200" i="1" dirty="0" err="1">
                <a:latin typeface="Arial" pitchFamily="34" charset="0"/>
                <a:cs typeface="Arial" pitchFamily="34" charset="0"/>
              </a:rPr>
              <a:t>xuất</a:t>
            </a:r>
            <a:r>
              <a:rPr lang="en-US" sz="2200" i="1" dirty="0">
                <a:latin typeface="Arial" pitchFamily="34" charset="0"/>
                <a:cs typeface="Arial" pitchFamily="34" charset="0"/>
              </a:rPr>
              <a:t> </a:t>
            </a:r>
            <a:r>
              <a:rPr lang="en-US" sz="2200" i="1" dirty="0" err="1">
                <a:latin typeface="Arial" pitchFamily="34" charset="0"/>
                <a:cs typeface="Arial" pitchFamily="34" charset="0"/>
              </a:rPr>
              <a:t>Dịch</a:t>
            </a:r>
            <a:r>
              <a:rPr lang="en-US" sz="2200" i="1" dirty="0">
                <a:latin typeface="Arial" pitchFamily="34" charset="0"/>
                <a:cs typeface="Arial" pitchFamily="34" charset="0"/>
              </a:rPr>
              <a:t> </a:t>
            </a:r>
            <a:r>
              <a:rPr lang="en-US" sz="2200" i="1" dirty="0" err="1">
                <a:latin typeface="Arial" pitchFamily="34" charset="0"/>
                <a:cs typeface="Arial" pitchFamily="34" charset="0"/>
              </a:rPr>
              <a:t>vụ</a:t>
            </a:r>
            <a:r>
              <a:rPr lang="en-US" sz="2200" i="1" dirty="0">
                <a:latin typeface="Arial" pitchFamily="34" charset="0"/>
                <a:cs typeface="Arial" pitchFamily="34" charset="0"/>
              </a:rPr>
              <a:t> </a:t>
            </a:r>
            <a:r>
              <a:rPr lang="en-US" sz="2200" i="1" dirty="0" err="1">
                <a:latin typeface="Arial" pitchFamily="34" charset="0"/>
                <a:cs typeface="Arial" pitchFamily="34" charset="0"/>
              </a:rPr>
              <a:t>Thương</a:t>
            </a:r>
            <a:r>
              <a:rPr lang="en-US" sz="2200" i="1" dirty="0">
                <a:latin typeface="Arial" pitchFamily="34" charset="0"/>
                <a:cs typeface="Arial" pitchFamily="34" charset="0"/>
              </a:rPr>
              <a:t> </a:t>
            </a:r>
            <a:r>
              <a:rPr lang="en-US" sz="2200" i="1" dirty="0" err="1">
                <a:latin typeface="Arial" pitchFamily="34" charset="0"/>
                <a:cs typeface="Arial" pitchFamily="34" charset="0"/>
              </a:rPr>
              <a:t>mại</a:t>
            </a:r>
            <a:r>
              <a:rPr lang="en-US" sz="2200" i="1" dirty="0">
                <a:latin typeface="Arial" pitchFamily="34" charset="0"/>
                <a:cs typeface="Arial" pitchFamily="34" charset="0"/>
              </a:rPr>
              <a:t> </a:t>
            </a:r>
            <a:r>
              <a:rPr lang="en-US" sz="2200" i="1" dirty="0" err="1">
                <a:latin typeface="Arial" pitchFamily="34" charset="0"/>
                <a:cs typeface="Arial" pitchFamily="34" charset="0"/>
              </a:rPr>
              <a:t>Đay</a:t>
            </a:r>
            <a:r>
              <a:rPr lang="en-US" sz="2200" i="1" dirty="0">
                <a:latin typeface="Arial" pitchFamily="34" charset="0"/>
                <a:cs typeface="Arial" pitchFamily="34" charset="0"/>
              </a:rPr>
              <a:t> </a:t>
            </a:r>
            <a:r>
              <a:rPr lang="en-US" sz="2200" i="1" dirty="0" err="1">
                <a:latin typeface="Arial" pitchFamily="34" charset="0"/>
                <a:cs typeface="Arial" pitchFamily="34" charset="0"/>
              </a:rPr>
              <a:t>Sài</a:t>
            </a:r>
            <a:r>
              <a:rPr lang="en-US" sz="2200" i="1" dirty="0">
                <a:latin typeface="Arial" pitchFamily="34" charset="0"/>
                <a:cs typeface="Arial" pitchFamily="34" charset="0"/>
              </a:rPr>
              <a:t> </a:t>
            </a:r>
            <a:r>
              <a:rPr lang="en-US" sz="2200" i="1" dirty="0" err="1">
                <a:latin typeface="Arial" pitchFamily="34" charset="0"/>
                <a:cs typeface="Arial" pitchFamily="34" charset="0"/>
              </a:rPr>
              <a:t>gòn</a:t>
            </a:r>
            <a:r>
              <a:rPr lang="en-US" sz="2200" i="1" dirty="0">
                <a:latin typeface="Arial" pitchFamily="34" charset="0"/>
                <a:cs typeface="Arial" pitchFamily="34" charset="0"/>
              </a:rPr>
              <a:t>;</a:t>
            </a:r>
          </a:p>
          <a:p>
            <a:pPr algn="just">
              <a:spcBef>
                <a:spcPts val="500"/>
              </a:spcBef>
              <a:buNone/>
            </a:pPr>
            <a:endParaRPr lang="en-US" sz="2000" i="1" dirty="0">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600200"/>
            <a:ext cx="8153400" cy="5029200"/>
          </a:xfrm>
        </p:spPr>
        <p:txBody>
          <a:bodyPr>
            <a:normAutofit/>
          </a:bodyPr>
          <a:lstStyle/>
          <a:p>
            <a:pPr algn="just"/>
            <a:r>
              <a:rPr lang="en-US" sz="2200" i="1" u="sng" dirty="0" err="1" smtClean="0">
                <a:latin typeface="Arial" pitchFamily="34" charset="0"/>
                <a:cs typeface="Arial" pitchFamily="34" charset="0"/>
              </a:rPr>
              <a:t>Vụ</a:t>
            </a:r>
            <a:r>
              <a:rPr lang="en-US" sz="2200" i="1" u="sng" dirty="0" smtClean="0">
                <a:latin typeface="Arial" pitchFamily="34" charset="0"/>
                <a:cs typeface="Arial" pitchFamily="34" charset="0"/>
              </a:rPr>
              <a:t> </a:t>
            </a:r>
            <a:r>
              <a:rPr lang="en-US" sz="2200" i="1" u="sng" dirty="0" err="1" smtClean="0">
                <a:latin typeface="Arial" pitchFamily="34" charset="0"/>
                <a:cs typeface="Arial" pitchFamily="34" charset="0"/>
              </a:rPr>
              <a:t>án</a:t>
            </a:r>
            <a:r>
              <a:rPr lang="en-US" sz="2200" i="1" u="sng" dirty="0" smtClean="0">
                <a:latin typeface="Arial" pitchFamily="34" charset="0"/>
                <a:cs typeface="Arial" pitchFamily="34" charset="0"/>
              </a:rPr>
              <a:t> 3</a:t>
            </a:r>
            <a:r>
              <a:rPr lang="en-US" sz="2200" i="1" dirty="0" smtClean="0">
                <a:latin typeface="Arial" pitchFamily="34" charset="0"/>
                <a:cs typeface="Arial" pitchFamily="34" charset="0"/>
              </a:rPr>
              <a:t>: T</a:t>
            </a:r>
            <a:r>
              <a:rPr lang="vi-VN" sz="2200" i="1" dirty="0" smtClean="0">
                <a:latin typeface="Arial" pitchFamily="34" charset="0"/>
                <a:cs typeface="Arial" pitchFamily="34" charset="0"/>
              </a:rPr>
              <a:t>ranh chấp con dấu kéo dài</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hơn</a:t>
            </a:r>
            <a:r>
              <a:rPr lang="en-US" sz="2200" i="1" dirty="0" smtClean="0">
                <a:latin typeface="Arial" pitchFamily="34" charset="0"/>
                <a:cs typeface="Arial" pitchFamily="34" charset="0"/>
              </a:rPr>
              <a:t> 1 </a:t>
            </a:r>
            <a:r>
              <a:rPr lang="en-US" sz="2200" i="1" dirty="0" err="1" smtClean="0">
                <a:latin typeface="Arial" pitchFamily="34" charset="0"/>
                <a:cs typeface="Arial" pitchFamily="34" charset="0"/>
              </a:rPr>
              <a:t>năm</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tại</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Đại</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học</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Hùng</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Vương</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khiến</a:t>
            </a:r>
            <a:r>
              <a:rPr lang="en-US" sz="2200" i="1" dirty="0" smtClean="0">
                <a:latin typeface="Arial" pitchFamily="34" charset="0"/>
                <a:cs typeface="Arial" pitchFamily="34" charset="0"/>
              </a:rPr>
              <a:t> </a:t>
            </a:r>
            <a:r>
              <a:rPr lang="vi-VN" sz="2200" i="1" dirty="0" smtClean="0">
                <a:latin typeface="Arial" pitchFamily="34" charset="0"/>
                <a:cs typeface="Arial" pitchFamily="34" charset="0"/>
              </a:rPr>
              <a:t>trường không thể tổ chức thi </a:t>
            </a:r>
            <a:r>
              <a:rPr lang="en-US" sz="2200" i="1" dirty="0" err="1" smtClean="0">
                <a:latin typeface="Arial" pitchFamily="34" charset="0"/>
                <a:cs typeface="Arial" pitchFamily="34" charset="0"/>
              </a:rPr>
              <a:t>và</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cấp</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bằng</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cho</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hơn</a:t>
            </a:r>
            <a:r>
              <a:rPr lang="en-US" sz="2200" i="1" dirty="0" smtClean="0">
                <a:latin typeface="Arial" pitchFamily="34" charset="0"/>
                <a:cs typeface="Arial" pitchFamily="34" charset="0"/>
              </a:rPr>
              <a:t> 1.500 </a:t>
            </a:r>
            <a:r>
              <a:rPr lang="en-US" sz="2200" i="1" dirty="0" err="1" smtClean="0">
                <a:latin typeface="Arial" pitchFamily="34" charset="0"/>
                <a:cs typeface="Arial" pitchFamily="34" charset="0"/>
              </a:rPr>
              <a:t>sinh</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viên</a:t>
            </a:r>
            <a:r>
              <a:rPr lang="en-US" sz="2200" i="1" dirty="0" smtClean="0">
                <a:latin typeface="Arial" pitchFamily="34" charset="0"/>
                <a:cs typeface="Arial" pitchFamily="34" charset="0"/>
              </a:rPr>
              <a:t>.</a:t>
            </a:r>
          </a:p>
          <a:p>
            <a:pPr algn="just"/>
            <a:endParaRPr lang="en-US" sz="2200" i="1" dirty="0" smtClean="0">
              <a:latin typeface="Arial" pitchFamily="34" charset="0"/>
              <a:cs typeface="Arial" pitchFamily="34" charset="0"/>
            </a:endParaRPr>
          </a:p>
          <a:p>
            <a:pPr algn="just">
              <a:buNone/>
            </a:pPr>
            <a:r>
              <a:rPr lang="en-US" sz="2200" i="1" dirty="0" smtClean="0">
                <a:latin typeface="Arial" pitchFamily="34" charset="0"/>
                <a:cs typeface="Arial" pitchFamily="34" charset="0"/>
              </a:rPr>
              <a:t>	</a:t>
            </a:r>
            <a:r>
              <a:rPr lang="en-US" sz="2200" i="1" u="sng" dirty="0" err="1" smtClean="0">
                <a:latin typeface="Arial" pitchFamily="34" charset="0"/>
                <a:cs typeface="Arial" pitchFamily="34" charset="0"/>
              </a:rPr>
              <a:t>Vụ</a:t>
            </a:r>
            <a:r>
              <a:rPr lang="en-US" sz="2200" i="1" u="sng" dirty="0" smtClean="0">
                <a:latin typeface="Arial" pitchFamily="34" charset="0"/>
                <a:cs typeface="Arial" pitchFamily="34" charset="0"/>
              </a:rPr>
              <a:t> </a:t>
            </a:r>
            <a:r>
              <a:rPr lang="en-US" sz="2200" i="1" u="sng" dirty="0" err="1" smtClean="0">
                <a:latin typeface="Arial" pitchFamily="34" charset="0"/>
                <a:cs typeface="Arial" pitchFamily="34" charset="0"/>
              </a:rPr>
              <a:t>án</a:t>
            </a:r>
            <a:r>
              <a:rPr lang="en-US" sz="2200" i="1" u="sng" dirty="0" smtClean="0">
                <a:latin typeface="Arial" pitchFamily="34" charset="0"/>
                <a:cs typeface="Arial" pitchFamily="34" charset="0"/>
              </a:rPr>
              <a:t> 4</a:t>
            </a:r>
            <a:r>
              <a:rPr lang="en-US" sz="2200" i="1" dirty="0" smtClean="0">
                <a:latin typeface="Arial" pitchFamily="34" charset="0"/>
                <a:cs typeface="Arial" pitchFamily="34" charset="0"/>
              </a:rPr>
              <a:t>: </a:t>
            </a:r>
            <a:r>
              <a:rPr lang="vi-VN" sz="2200" i="1" dirty="0" smtClean="0">
                <a:latin typeface="Arial" pitchFamily="34" charset="0"/>
                <a:cs typeface="Arial" pitchFamily="34" charset="0"/>
              </a:rPr>
              <a:t>Vụ tranh chấp con dấu kéo dài hơn 3 năm tạ</a:t>
            </a:r>
            <a:r>
              <a:rPr lang="en-US" sz="2200" i="1" dirty="0" err="1" smtClean="0">
                <a:latin typeface="Arial" pitchFamily="34" charset="0"/>
                <a:cs typeface="Arial" pitchFamily="34" charset="0"/>
              </a:rPr>
              <a:t>i</a:t>
            </a:r>
            <a:r>
              <a:rPr lang="en-US" sz="2200" i="1" dirty="0" smtClean="0">
                <a:latin typeface="Arial" pitchFamily="34" charset="0"/>
                <a:cs typeface="Arial" pitchFamily="34" charset="0"/>
              </a:rPr>
              <a:t> CTCP </a:t>
            </a:r>
            <a:r>
              <a:rPr lang="en-US" sz="2200" i="1" dirty="0" err="1" smtClean="0">
                <a:latin typeface="Arial" pitchFamily="34" charset="0"/>
                <a:cs typeface="Arial" pitchFamily="34" charset="0"/>
              </a:rPr>
              <a:t>Hữu</a:t>
            </a:r>
            <a:r>
              <a:rPr lang="en-US" sz="2200" i="1" dirty="0" smtClean="0">
                <a:latin typeface="Arial" pitchFamily="34" charset="0"/>
                <a:cs typeface="Arial" pitchFamily="34" charset="0"/>
              </a:rPr>
              <a:t> </a:t>
            </a:r>
            <a:r>
              <a:rPr lang="en-US" sz="2200" i="1" dirty="0" err="1" smtClean="0">
                <a:latin typeface="Arial" pitchFamily="34" charset="0"/>
                <a:cs typeface="Arial" pitchFamily="34" charset="0"/>
              </a:rPr>
              <a:t>Nghị</a:t>
            </a:r>
            <a:r>
              <a:rPr lang="en-US" sz="2200" i="1" dirty="0" smtClean="0">
                <a:latin typeface="Arial" pitchFamily="34" charset="0"/>
                <a:cs typeface="Arial" pitchFamily="34" charset="0"/>
              </a:rPr>
              <a:t>, </a:t>
            </a:r>
            <a:r>
              <a:rPr lang="vi-VN" sz="2200" i="1" dirty="0" smtClean="0">
                <a:latin typeface="Arial" pitchFamily="34" charset="0"/>
                <a:cs typeface="Arial" pitchFamily="34" charset="0"/>
              </a:rPr>
              <a:t>khi cựu Chủ tịch HĐQT kiêm Giám đốc Công ty kiên quyết không bàn giao con dấu cho HĐQT mới sau ĐHCĐ hợp pháp vào tháng 10/2002 và dùng con dấu này để nhân danh Công ty ký kết các hợp đồng kinh tế có giá trị lớn, gây thiệt hại cho Công ty. </a:t>
            </a:r>
            <a:endParaRPr lang="en-US" sz="2200" i="1" dirty="0" smtClean="0">
              <a:latin typeface="Arial" pitchFamily="34" charset="0"/>
              <a:cs typeface="Arial" pitchFamily="34" charset="0"/>
            </a:endParaRPr>
          </a:p>
          <a:p>
            <a:pPr algn="just">
              <a:buNone/>
            </a:pPr>
            <a:endParaRPr lang="vi-VN" sz="1850" dirty="0" smtClean="0">
              <a:latin typeface="Arial" pitchFamily="34" charset="0"/>
              <a:cs typeface="Arial" pitchFamily="34" charset="0"/>
            </a:endParaRPr>
          </a:p>
          <a:p>
            <a:endParaRPr lang="en-US" sz="2200" dirty="0">
              <a:latin typeface="Arial" pitchFamily="34" charset="0"/>
              <a:cs typeface="Arial" pitchFamily="34" charset="0"/>
            </a:endParaRPr>
          </a:p>
        </p:txBody>
      </p:sp>
      <p:sp>
        <p:nvSpPr>
          <p:cNvPr id="4" name="Title 1"/>
          <p:cNvSpPr>
            <a:spLocks noGrp="1"/>
          </p:cNvSpPr>
          <p:nvPr>
            <p:ph type="title"/>
          </p:nvPr>
        </p:nvSpPr>
        <p:spPr>
          <a:xfrm>
            <a:off x="612648" y="228600"/>
            <a:ext cx="8153400" cy="990600"/>
          </a:xfrm>
        </p:spPr>
        <p:txBody>
          <a:bodyPr>
            <a:normAutofit/>
          </a:bodyPr>
          <a:lstStyle/>
          <a:p>
            <a:pPr algn="ctr"/>
            <a:r>
              <a:rPr lang="en-US" sz="2600" b="1" dirty="0" smtClean="0">
                <a:latin typeface="Arial" pitchFamily="34" charset="0"/>
                <a:cs typeface="Arial" pitchFamily="34" charset="0"/>
              </a:rPr>
              <a:t>THỰC TIỄN SỬ DỤNG CON DẤU DOANH NGHIỆP</a:t>
            </a:r>
            <a:endParaRPr lang="en-US" sz="2600" b="1" dirty="0">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600200"/>
            <a:ext cx="8153400" cy="5029200"/>
          </a:xfrm>
        </p:spPr>
        <p:txBody>
          <a:bodyPr>
            <a:normAutofit/>
          </a:bodyPr>
          <a:lstStyle/>
          <a:p>
            <a:pPr algn="just"/>
            <a:r>
              <a:rPr lang="en-US" sz="2200" i="1" u="sng" dirty="0" err="1">
                <a:latin typeface="Arial" pitchFamily="34" charset="0"/>
                <a:cs typeface="Arial" pitchFamily="34" charset="0"/>
              </a:rPr>
              <a:t>Tình huống giả định</a:t>
            </a:r>
            <a:r>
              <a:rPr lang="en-US" sz="2200" i="1" u="sng" dirty="0" err="1" smtClean="0">
                <a:latin typeface="Arial" pitchFamily="34" charset="0"/>
                <a:cs typeface="Arial" pitchFamily="34" charset="0"/>
              </a:rPr>
              <a:t>:</a:t>
            </a:r>
            <a:endParaRPr lang="en-US" sz="2200" i="1" dirty="0" smtClean="0">
              <a:latin typeface="Arial" pitchFamily="34" charset="0"/>
              <a:cs typeface="Arial" pitchFamily="34" charset="0"/>
            </a:endParaRPr>
          </a:p>
          <a:p>
            <a:pPr algn="just">
              <a:buNone/>
            </a:pPr>
            <a:r>
              <a:rPr lang="en-US" sz="2200" i="1" dirty="0" smtClean="0">
                <a:latin typeface="Arial" pitchFamily="34" charset="0"/>
                <a:cs typeface="Arial" pitchFamily="34" charset="0"/>
              </a:rPr>
              <a:t>	</a:t>
            </a:r>
          </a:p>
          <a:p>
            <a:pPr marL="457200" indent="-457200" algn="just">
              <a:buSzPct val="120000"/>
              <a:buFont typeface="+mj-ea"/>
              <a:buAutoNum type="circleNumDbPlain"/>
            </a:pPr>
            <a:r>
              <a:rPr lang="en-US" sz="2200" dirty="0">
                <a:latin typeface="Arial" pitchFamily="34" charset="0"/>
                <a:cs typeface="Arial" pitchFamily="34" charset="0"/>
              </a:rPr>
              <a:t>Nếu một doanh nghiệp ký hợp đồng ở nước ngoài buộc phải khắc một con dấu thứ 2 để mang đi ký kết. Con dấu thứ 2 giống hệt con dấu đã đăng ký với cơ quan công an, nhưng con dấu thứ 2 không được đăng ký. Vậy hợp đồng đã ký và đóng dấu có bị vô hiệu không nếu các bên đã thực hiện hợp đồng?</a:t>
            </a:r>
          </a:p>
          <a:p>
            <a:pPr marL="457200" indent="-457200" algn="just">
              <a:buSzPct val="120000"/>
              <a:buFont typeface="+mj-ea"/>
              <a:buAutoNum type="circleNumDbPlain"/>
            </a:pPr>
            <a:endParaRPr lang="en-US" sz="2200" dirty="0">
              <a:latin typeface="Arial" pitchFamily="34" charset="0"/>
              <a:cs typeface="Arial" pitchFamily="34" charset="0"/>
            </a:endParaRPr>
          </a:p>
          <a:p>
            <a:pPr marL="457200" indent="-457200" algn="just">
              <a:buSzPct val="120000"/>
              <a:buFont typeface="+mj-ea"/>
              <a:buAutoNum type="circleNumDbPlain"/>
            </a:pPr>
            <a:r>
              <a:rPr lang="en-US" sz="2200" dirty="0">
                <a:latin typeface="Arial" pitchFamily="34" charset="0"/>
                <a:cs typeface="Arial" pitchFamily="34" charset="0"/>
              </a:rPr>
              <a:t>Nếu một </a:t>
            </a:r>
            <a:r>
              <a:rPr lang="en-US" sz="2200" dirty="0">
                <a:latin typeface="Arial" pitchFamily="34" charset="0"/>
                <a:cs typeface="Arial" pitchFamily="34" charset="0"/>
              </a:rPr>
              <a:t>cá nhân</a:t>
            </a:r>
            <a:r>
              <a:rPr lang="en-US" sz="2200" dirty="0">
                <a:latin typeface="Arial" pitchFamily="34" charset="0"/>
                <a:cs typeface="Arial" pitchFamily="34" charset="0"/>
              </a:rPr>
              <a:t> ký hợp đồng </a:t>
            </a:r>
            <a:r>
              <a:rPr lang="en-US" sz="2200" dirty="0">
                <a:latin typeface="Arial" pitchFamily="34" charset="0"/>
                <a:cs typeface="Arial" pitchFamily="34" charset="0"/>
              </a:rPr>
              <a:t>không có ủy quyền và có đóng dấu chính thức của công ty. Công ty phát hiện và thông báo về việc hợp đồng đó không có giá trị vì cá nhân đó không có ủy quyền. Vậy hợp đồng đó có vô hiệu không?</a:t>
            </a:r>
            <a:r>
              <a:rPr lang="en-US" sz="2200" dirty="0">
                <a:latin typeface="Arial" pitchFamily="34" charset="0"/>
                <a:cs typeface="Arial" pitchFamily="34" charset="0"/>
              </a:rPr>
              <a:t> </a:t>
            </a:r>
            <a:endParaRPr lang="en-US" sz="2200" dirty="0">
              <a:latin typeface="Arial" pitchFamily="34" charset="0"/>
              <a:cs typeface="Arial" pitchFamily="34" charset="0"/>
            </a:endParaRPr>
          </a:p>
        </p:txBody>
      </p:sp>
      <p:sp>
        <p:nvSpPr>
          <p:cNvPr id="4" name="Title 1"/>
          <p:cNvSpPr>
            <a:spLocks noGrp="1"/>
          </p:cNvSpPr>
          <p:nvPr>
            <p:ph type="title"/>
          </p:nvPr>
        </p:nvSpPr>
        <p:spPr>
          <a:xfrm>
            <a:off x="612648" y="228600"/>
            <a:ext cx="8153400" cy="990600"/>
          </a:xfrm>
        </p:spPr>
        <p:txBody>
          <a:bodyPr>
            <a:normAutofit/>
          </a:bodyPr>
          <a:lstStyle/>
          <a:p>
            <a:pPr algn="ctr"/>
            <a:r>
              <a:rPr lang="en-US" sz="2600" b="1" dirty="0" smtClean="0">
                <a:latin typeface="Arial" pitchFamily="34" charset="0"/>
                <a:cs typeface="Arial" pitchFamily="34" charset="0"/>
              </a:rPr>
              <a:t>THỰC TIỄN SỬ DỤNG CON DẤU DOANH NGHIỆP</a:t>
            </a:r>
            <a:endParaRPr lang="en-US" sz="2600" b="1" dirty="0">
              <a:latin typeface="Arial" pitchFamily="34" charset="0"/>
              <a:cs typeface="Arial" pitchFamily="34" charset="0"/>
            </a:endParaRPr>
          </a:p>
        </p:txBody>
      </p:sp>
    </p:spTree>
    <p:extLst>
      <p:ext uri="{BB962C8B-B14F-4D97-AF65-F5344CB8AC3E}">
        <p14:creationId xmlns:p14="http://schemas.microsoft.com/office/powerpoint/2010/main" val="2615355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600" b="1" dirty="0" smtClean="0">
                <a:latin typeface="Arial" pitchFamily="34" charset="0"/>
                <a:cs typeface="Arial" pitchFamily="34" charset="0"/>
              </a:rPr>
              <a:t>THỰC TIỄN SỬ DỤNG CON DẤU DOANH NGHIỆP</a:t>
            </a:r>
            <a:endParaRPr lang="en-US" sz="2600" b="1" dirty="0">
              <a:latin typeface="Arial" pitchFamily="34" charset="0"/>
              <a:cs typeface="Arial" pitchFamily="34" charset="0"/>
            </a:endParaRPr>
          </a:p>
        </p:txBody>
      </p:sp>
      <p:sp>
        <p:nvSpPr>
          <p:cNvPr id="3" name="Content Placeholder 2"/>
          <p:cNvSpPr>
            <a:spLocks noGrp="1"/>
          </p:cNvSpPr>
          <p:nvPr>
            <p:ph sz="quarter" idx="1"/>
          </p:nvPr>
        </p:nvSpPr>
        <p:spPr>
          <a:xfrm>
            <a:off x="609600" y="1536032"/>
            <a:ext cx="8153400" cy="5257800"/>
          </a:xfrm>
        </p:spPr>
        <p:txBody>
          <a:bodyPr>
            <a:noAutofit/>
          </a:bodyPr>
          <a:lstStyle/>
          <a:p>
            <a:pPr marL="0" indent="0" algn="just">
              <a:spcBef>
                <a:spcPts val="500"/>
              </a:spcBef>
              <a:buNone/>
            </a:pPr>
            <a:r>
              <a:rPr lang="en-US" sz="2000">
                <a:latin typeface="Arial"/>
                <a:cs typeface="Arial"/>
              </a:rPr>
              <a:t>Quyết định giám đốc thẩm về vụ án "kinh doanh, thương mại tranh chấp về hợp đồng xây dựng" của Toà Kinh tế - TANDTC, số 04/2009/KDTM-GĐT, ngày 09/04/2009:</a:t>
            </a:r>
          </a:p>
          <a:p>
            <a:pPr marL="0" indent="0" algn="just">
              <a:spcBef>
                <a:spcPts val="500"/>
              </a:spcBef>
              <a:buNone/>
            </a:pPr>
            <a:r>
              <a:rPr lang="en-US" sz="1800" i="1">
                <a:latin typeface="Arial"/>
                <a:cs typeface="Arial"/>
              </a:rPr>
              <a:t>Công ty trách nhiệm hữu hạn tư vấn xây dựng ATT (sau đây viết tắt là Công ty ATT) đã ký 04 (bốn) hợp đồng và 01 (một) phụ lục hợp đồng về việc sửa chữa, cải tạo Khách sạn Thủy Thủ (Khách sạn Quy Nhơn II) với Công ty du lịch Bình Định (nay là Công ty Cổ phần du lịch Bình Định). Các hợp đồng đã được hoàn thành và nghiệm thu nhưng Công ty du lịch Bình Định không thanh toán vì lí do Giám đốc kí hợp đồng vượt quá thẩm quyền. Toà án các cấp sơ thẩm và phúc thẩm đều công nhận giá trị các hợp đồng và yêu cầu Công ty du lịch Bình Định phải thanh toán. </a:t>
            </a:r>
            <a:r>
              <a:rPr lang="en-US" sz="1800">
                <a:effectLst/>
                <a:latin typeface="Arial"/>
                <a:cs typeface="Arial"/>
              </a:rPr>
              <a:t> </a:t>
            </a:r>
          </a:p>
          <a:p>
            <a:pPr marL="0" indent="0" algn="just">
              <a:spcBef>
                <a:spcPts val="500"/>
              </a:spcBef>
              <a:buNone/>
            </a:pPr>
            <a:endParaRPr lang="en-US" sz="1800" i="1" dirty="0">
              <a:latin typeface="Arial"/>
              <a:cs typeface="Arial"/>
            </a:endParaRPr>
          </a:p>
          <a:p>
            <a:pPr marL="0" indent="0" algn="just">
              <a:spcBef>
                <a:spcPts val="500"/>
              </a:spcBef>
              <a:buNone/>
            </a:pPr>
            <a:r>
              <a:rPr lang="en-US" sz="1800">
                <a:latin typeface="Arial"/>
                <a:cs typeface="Arial"/>
              </a:rPr>
              <a:t>Viện kiểm sát nhân dân tối cao đã kháng nghị: “</a:t>
            </a:r>
            <a:r>
              <a:rPr lang="en-US" sz="1800" i="1">
                <a:latin typeface="Arial"/>
                <a:cs typeface="Arial"/>
              </a:rPr>
              <a:t>- Các bản hợp đồng do Công ty ATT xuất trình trước Tòa án đều là bản hợp đồng photo, không có công chứng nên tính trung thực, chính xác của các tài liệu này chưa rõ ràng. Vấn đề này chưa được Tòa án hai cấp đối chiếu với hợp đồng gốc”</a:t>
            </a:r>
            <a:r>
              <a:rPr lang="en-US" sz="1800">
                <a:latin typeface="Arial"/>
                <a:cs typeface="Arial"/>
              </a:rPr>
              <a:t>.</a:t>
            </a:r>
            <a:r>
              <a:rPr lang="en-US" sz="1800">
                <a:effectLst/>
                <a:latin typeface="Arial"/>
                <a:cs typeface="Arial"/>
              </a:rPr>
              <a:t>  </a:t>
            </a:r>
            <a:endParaRPr lang="en-US" sz="1800" i="1" dirty="0">
              <a:latin typeface="Arial"/>
              <a:cs typeface="Arial"/>
            </a:endParaRPr>
          </a:p>
        </p:txBody>
      </p:sp>
    </p:spTree>
    <p:extLst>
      <p:ext uri="{BB962C8B-B14F-4D97-AF65-F5344CB8AC3E}">
        <p14:creationId xmlns:p14="http://schemas.microsoft.com/office/powerpoint/2010/main" val="68677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600" b="1" dirty="0" smtClean="0">
                <a:latin typeface="Arial" pitchFamily="34" charset="0"/>
                <a:cs typeface="Arial" pitchFamily="34" charset="0"/>
              </a:rPr>
              <a:t>THỰC TIỄN SỬ DỤNG CON DẤU DOANH NGHIỆP</a:t>
            </a:r>
            <a:endParaRPr lang="en-US" sz="2600" b="1" dirty="0">
              <a:latin typeface="Arial" pitchFamily="34" charset="0"/>
              <a:cs typeface="Arial" pitchFamily="34" charset="0"/>
            </a:endParaRPr>
          </a:p>
        </p:txBody>
      </p:sp>
      <p:sp>
        <p:nvSpPr>
          <p:cNvPr id="3" name="Content Placeholder 2"/>
          <p:cNvSpPr>
            <a:spLocks noGrp="1"/>
          </p:cNvSpPr>
          <p:nvPr>
            <p:ph sz="quarter" idx="1"/>
          </p:nvPr>
        </p:nvSpPr>
        <p:spPr>
          <a:xfrm>
            <a:off x="609600" y="1536032"/>
            <a:ext cx="8153400" cy="5257800"/>
          </a:xfrm>
        </p:spPr>
        <p:txBody>
          <a:bodyPr>
            <a:noAutofit/>
          </a:bodyPr>
          <a:lstStyle/>
          <a:p>
            <a:pPr marL="0" indent="0" algn="just">
              <a:spcBef>
                <a:spcPts val="500"/>
              </a:spcBef>
              <a:buNone/>
            </a:pPr>
            <a:r>
              <a:rPr lang="en-US" sz="1800" i="1" dirty="0">
                <a:latin typeface="Arial"/>
                <a:cs typeface="Arial"/>
              </a:rPr>
              <a:t>Tòa kinh tế - TANDTC nhận định: </a:t>
            </a:r>
          </a:p>
          <a:p>
            <a:pPr marL="0" indent="0" algn="just">
              <a:spcBef>
                <a:spcPts val="500"/>
              </a:spcBef>
              <a:buNone/>
            </a:pPr>
            <a:endParaRPr lang="en-US" sz="1800" i="1" dirty="0">
              <a:latin typeface="Arial"/>
              <a:cs typeface="Arial"/>
            </a:endParaRPr>
          </a:p>
          <a:p>
            <a:pPr marL="0" indent="0" algn="just">
              <a:spcBef>
                <a:spcPts val="500"/>
              </a:spcBef>
              <a:buNone/>
            </a:pPr>
            <a:r>
              <a:rPr lang="en-US" sz="1800" i="1" dirty="0">
                <a:latin typeface="Arial"/>
                <a:cs typeface="Arial"/>
              </a:rPr>
              <a:t>“</a:t>
            </a:r>
            <a:r>
              <a:rPr lang="en-US" sz="1800" i="1">
                <a:latin typeface="Arial"/>
                <a:cs typeface="Arial"/>
              </a:rPr>
              <a:t>“Trong hồ sơ vụ án có một số tài liệu như các Hợp đồng thi công trang trí, các Biên bản nghiệm thu hoàn thành hạng mục công trình, các Biên bản nghiệm thu thanh lý các hợp đồng do Công ty ATT xuất trình khi khởi kiện đều là các bản sao không có công chứng, chứng thực hợp pháp và cũng chưa được Tòa án cấp sơ thẩm xác nhận đã đối chiếu với bản chính. Tuy nhiên, các tài liệu này đều được </a:t>
            </a:r>
            <a:r>
              <a:rPr lang="en-US" sz="1800" b="1" i="1">
                <a:latin typeface="Arial"/>
                <a:cs typeface="Arial"/>
              </a:rPr>
              <a:t>đóng dấu treo</a:t>
            </a:r>
            <a:r>
              <a:rPr lang="en-US" sz="1800" i="1">
                <a:latin typeface="Arial"/>
                <a:cs typeface="Arial"/>
              </a:rPr>
              <a:t> của Công ty ATT và các đương sự không có tranh chấp về nội dung của các tài liệu này. Công ty Cổ phần du lịch Bình Định từ chối trách nhiệm thanh toán chỉ với lý do các khoản nợ phát sinh từ các Hợp đồng số 08, 28 và số 29 không được bàn giao khi tiến hành cổ phần hóa Công ty du lịch Bình Định. </a:t>
            </a:r>
            <a:r>
              <a:rPr lang="en-US" sz="1800" b="1" i="1">
                <a:latin typeface="Arial"/>
                <a:cs typeface="Arial"/>
              </a:rPr>
              <a:t>Tòa án cấp sơ thẩm có thiếu sót</a:t>
            </a:r>
            <a:r>
              <a:rPr lang="en-US" sz="1800" i="1">
                <a:latin typeface="Arial"/>
                <a:cs typeface="Arial"/>
              </a:rPr>
              <a:t> khi không yêu cầu Công ty ATT cung cấp bản sao có công chứng, chứng thực hợp pháp hoặc tự mình kiểm tra và  xác nhận đã đối chiếu với bản chính của các tài liệu do đương sự cung cấp </a:t>
            </a:r>
            <a:r>
              <a:rPr lang="en-US" sz="1800" b="1" i="1">
                <a:latin typeface="Arial"/>
                <a:cs typeface="Arial"/>
              </a:rPr>
              <a:t>nhưng thiếu sót này không làm thay đổi bản chất nội dung các tài liệu, chứng cứ của vụ án</a:t>
            </a:r>
            <a:r>
              <a:rPr lang="en-US" sz="1800">
                <a:latin typeface="Arial"/>
                <a:cs typeface="Arial"/>
              </a:rPr>
              <a:t>”.</a:t>
            </a:r>
            <a:endParaRPr lang="en-US" sz="1800" i="1" dirty="0">
              <a:latin typeface="Arial"/>
              <a:cs typeface="Arial"/>
            </a:endParaRPr>
          </a:p>
        </p:txBody>
      </p:sp>
    </p:spTree>
    <p:extLst>
      <p:ext uri="{BB962C8B-B14F-4D97-AF65-F5344CB8AC3E}">
        <p14:creationId xmlns:p14="http://schemas.microsoft.com/office/powerpoint/2010/main" val="19158944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algn="just"/>
            <a:endParaRPr lang="en-US" sz="2000" b="1" dirty="0" smtClean="0">
              <a:latin typeface="Arial" pitchFamily="34" charset="0"/>
              <a:cs typeface="Arial" pitchFamily="34" charset="0"/>
            </a:endParaRPr>
          </a:p>
          <a:p>
            <a:pPr algn="just"/>
            <a:r>
              <a:rPr lang="en-US" sz="2000" b="1" dirty="0">
                <a:latin typeface="Arial" pitchFamily="34" charset="0"/>
                <a:cs typeface="Arial" pitchFamily="34" charset="0"/>
              </a:rPr>
              <a:t>Con dấu</a:t>
            </a:r>
            <a:r>
              <a:rPr lang="en-US" sz="2000" dirty="0">
                <a:latin typeface="Arial" pitchFamily="34" charset="0"/>
                <a:cs typeface="Arial" pitchFamily="34" charset="0"/>
              </a:rPr>
              <a:t> đã h</a:t>
            </a:r>
            <a:r>
              <a:rPr lang="en-US" sz="2000" dirty="0">
                <a:latin typeface="Arial" pitchFamily="34" charset="0"/>
                <a:cs typeface="Arial" pitchFamily="34" charset="0"/>
              </a:rPr>
              <a:t>ạn chế các khả năng giao dịch kinh doanh của doanh nghiệp trong những trường hợp giao dịch không nằm ở trụ sở chính, giao dịch bằng các </a:t>
            </a:r>
            <a:r>
              <a:rPr lang="en-US" sz="2000" dirty="0">
                <a:latin typeface="Arial" pitchFamily="34" charset="0"/>
                <a:cs typeface="Arial" pitchFamily="34" charset="0"/>
              </a:rPr>
              <a:t>phương tiện mới (như giao dịch điện tử).  </a:t>
            </a:r>
          </a:p>
          <a:p>
            <a:pPr algn="just"/>
            <a:endParaRPr lang="en-US" sz="2000" dirty="0">
              <a:latin typeface="Arial" pitchFamily="34" charset="0"/>
              <a:cs typeface="Arial" pitchFamily="34" charset="0"/>
            </a:endParaRPr>
          </a:p>
          <a:p>
            <a:pPr algn="just"/>
            <a:r>
              <a:rPr lang="vi-VN" sz="2000" b="1" dirty="0" smtClean="0">
                <a:latin typeface="Arial" pitchFamily="34" charset="0"/>
                <a:cs typeface="Arial" pitchFamily="34" charset="0"/>
              </a:rPr>
              <a:t>Con dấu không </a:t>
            </a:r>
            <a:r>
              <a:rPr lang="vi-VN" sz="2000" b="1" dirty="0" smtClean="0">
                <a:latin typeface="Arial" pitchFamily="34" charset="0"/>
                <a:cs typeface="Arial" pitchFamily="34" charset="0"/>
              </a:rPr>
              <a:t>có</a:t>
            </a:r>
            <a:r>
              <a:rPr lang="vi-VN" sz="2000" b="1" dirty="0" smtClean="0">
                <a:latin typeface="Arial" pitchFamily="34" charset="0"/>
                <a:cs typeface="Arial" pitchFamily="34" charset="0"/>
              </a:rPr>
              <a:t> vai trò trong giao dịch điện tử </a:t>
            </a:r>
            <a:r>
              <a:rPr lang="vi-VN" sz="2000" dirty="0" smtClean="0">
                <a:latin typeface="Arial" pitchFamily="34" charset="0"/>
                <a:cs typeface="Arial" pitchFamily="34" charset="0"/>
              </a:rPr>
              <a:t>- một phương thức kinh doanh đang phát triển mạnh mẽ ở Việt Nam và thế giới. Những biện pháp kỹ thuật như chữ ký điện tử, chứng thực số đang là những biện pháp kỹ thuật nhằm bảo đảm tính chính xác của thông tin. Việc tồn tại các biện pháp kỹ thuật cùng với yêu cầu phải đóng dấu sẽ gây nhiều khó khăn cho doanh nghiệp trong hoạt động kinh doanh bằng phương thức điện tử</a:t>
            </a:r>
            <a:r>
              <a:rPr lang="en-US" sz="2000" dirty="0" smtClean="0">
                <a:latin typeface="Arial" pitchFamily="34" charset="0"/>
                <a:cs typeface="Arial" pitchFamily="34" charset="0"/>
              </a:rPr>
              <a:t>.</a:t>
            </a:r>
          </a:p>
          <a:p>
            <a:pPr algn="just"/>
            <a:endParaRPr lang="en-US" sz="2000" dirty="0" smtClean="0">
              <a:latin typeface="Arial" pitchFamily="34" charset="0"/>
              <a:cs typeface="Arial" pitchFamily="34" charset="0"/>
            </a:endParaRPr>
          </a:p>
        </p:txBody>
      </p:sp>
      <p:sp>
        <p:nvSpPr>
          <p:cNvPr id="4" name="Title 1"/>
          <p:cNvSpPr>
            <a:spLocks noGrp="1"/>
          </p:cNvSpPr>
          <p:nvPr>
            <p:ph type="title"/>
          </p:nvPr>
        </p:nvSpPr>
        <p:spPr>
          <a:xfrm>
            <a:off x="612648" y="228600"/>
            <a:ext cx="8153400" cy="990600"/>
          </a:xfrm>
        </p:spPr>
        <p:txBody>
          <a:bodyPr>
            <a:normAutofit/>
          </a:bodyPr>
          <a:lstStyle/>
          <a:p>
            <a:pPr algn="just"/>
            <a:r>
              <a:rPr lang="en-US" sz="2600" b="1" dirty="0" smtClean="0">
                <a:latin typeface="Arial" pitchFamily="34" charset="0"/>
                <a:cs typeface="Arial" pitchFamily="34" charset="0"/>
              </a:rPr>
              <a:t>MỘT SỐ BẤT CẬP VỀ VIỆC </a:t>
            </a:r>
            <a:r>
              <a:rPr lang="en-US" sz="2600" b="1" dirty="0" smtClean="0">
                <a:latin typeface="Arial" pitchFamily="34" charset="0"/>
                <a:cs typeface="Arial" pitchFamily="34" charset="0"/>
              </a:rPr>
              <a:t> SỬ DỤNG CON DẤU DOANH NGHIỆP</a:t>
            </a:r>
            <a:endParaRPr lang="en-US" sz="2600" b="1" dirty="0">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600200"/>
            <a:ext cx="8153400" cy="4800600"/>
          </a:xfrm>
        </p:spPr>
        <p:txBody>
          <a:bodyPr>
            <a:normAutofit fontScale="92500" lnSpcReduction="10000"/>
          </a:bodyPr>
          <a:lstStyle/>
          <a:p>
            <a:pPr algn="just">
              <a:spcBef>
                <a:spcPts val="800"/>
              </a:spcBef>
            </a:pPr>
            <a:r>
              <a:rPr lang="en-US" sz="2000" dirty="0" smtClean="0">
                <a:latin typeface="Arial" pitchFamily="34" charset="0"/>
                <a:cs typeface="Arial" pitchFamily="34" charset="0"/>
              </a:rPr>
              <a:t>C</a:t>
            </a:r>
            <a:r>
              <a:rPr lang="vi-VN" sz="2000" dirty="0" smtClean="0">
                <a:latin typeface="Arial" pitchFamily="34" charset="0"/>
                <a:cs typeface="Arial" pitchFamily="34" charset="0"/>
              </a:rPr>
              <a:t>on dấu vừa tạo điều kiện thuận lợi cho hoạt động của doanh nghiệp nhưng đồng thời cũng tạo nên những trở ngại trong hoạt động kinh doanh của doanh nghiệp. </a:t>
            </a:r>
            <a:r>
              <a:rPr lang="vi-VN" sz="2000" dirty="0" smtClean="0">
                <a:latin typeface="Arial" pitchFamily="34" charset="0"/>
                <a:cs typeface="Arial" pitchFamily="34" charset="0"/>
              </a:rPr>
              <a:t>Những khó khăn từ chế định bắt buộc phải sử dụng con dấu ở Việt Nam tương tự như ở Trung Quốc. Cộng đồng doanh nghiệp Trung Quốc cũng có những ý kiến tương tự. </a:t>
            </a:r>
          </a:p>
          <a:p>
            <a:pPr algn="just">
              <a:spcBef>
                <a:spcPts val="800"/>
              </a:spcBef>
            </a:pPr>
            <a:endParaRPr lang="en-US" sz="2000" dirty="0" smtClean="0">
              <a:latin typeface="Arial" pitchFamily="34" charset="0"/>
              <a:cs typeface="Arial" pitchFamily="34" charset="0"/>
            </a:endParaRPr>
          </a:p>
          <a:p>
            <a:pPr algn="just">
              <a:spcBef>
                <a:spcPts val="800"/>
              </a:spcBef>
            </a:pPr>
            <a:r>
              <a:rPr lang="vi-VN" sz="2000" dirty="0" smtClean="0">
                <a:latin typeface="Arial" pitchFamily="34" charset="0"/>
                <a:cs typeface="Arial" pitchFamily="34" charset="0"/>
              </a:rPr>
              <a:t>Duy trì sự hiện hữu bắt buộc của con dấu đối với doanh nghiệp cũng sẽ duy trì tư duy “coi trọng hình thức” hơn là những yếu tố, tình tiết chứng minh “sự thật khách quan” trong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cả</a:t>
            </a:r>
            <a:r>
              <a:rPr lang="vi-VN" sz="2000" dirty="0" smtClean="0">
                <a:latin typeface="Arial" pitchFamily="34" charset="0"/>
                <a:cs typeface="Arial" pitchFamily="34" charset="0"/>
              </a:rPr>
              <a:t> hoạt động kinh doanh và </a:t>
            </a:r>
            <a:r>
              <a:rPr lang="en-US" sz="2000" dirty="0" err="1" smtClean="0">
                <a:latin typeface="Arial" pitchFamily="34" charset="0"/>
                <a:cs typeface="Arial" pitchFamily="34" charset="0"/>
              </a:rPr>
              <a:t>hoạt</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động</a:t>
            </a:r>
            <a:r>
              <a:rPr lang="en-US" sz="2000" dirty="0" smtClean="0">
                <a:latin typeface="Arial" pitchFamily="34" charset="0"/>
                <a:cs typeface="Arial" pitchFamily="34" charset="0"/>
              </a:rPr>
              <a:t> </a:t>
            </a:r>
            <a:r>
              <a:rPr lang="vi-VN" sz="2000" dirty="0" smtClean="0">
                <a:latin typeface="Arial" pitchFamily="34" charset="0"/>
                <a:cs typeface="Arial" pitchFamily="34" charset="0"/>
              </a:rPr>
              <a:t>tố tụng. </a:t>
            </a:r>
          </a:p>
          <a:p>
            <a:pPr algn="just">
              <a:spcBef>
                <a:spcPts val="800"/>
              </a:spcBef>
            </a:pPr>
            <a:endParaRPr lang="en-US" sz="2000" dirty="0" smtClean="0">
              <a:latin typeface="Arial" pitchFamily="34" charset="0"/>
              <a:cs typeface="Arial" pitchFamily="34" charset="0"/>
            </a:endParaRPr>
          </a:p>
          <a:p>
            <a:pPr algn="just">
              <a:spcBef>
                <a:spcPts val="800"/>
              </a:spcBef>
            </a:pPr>
            <a:r>
              <a:rPr lang="vi-VN" sz="2000" dirty="0" smtClean="0">
                <a:latin typeface="Arial" pitchFamily="34" charset="0"/>
                <a:cs typeface="Arial" pitchFamily="34" charset="0"/>
              </a:rPr>
              <a:t>Duy trì con dấu mang tính bắt buộc trong các giao dịch của pháp nhân cũng là không tôn trọng con người tham gia vào các giao dịch đó. Con dấu từ một công cụ hỗ trợ con người lại trở nên thành một quyền lực áp đặt con người.</a:t>
            </a:r>
          </a:p>
          <a:p>
            <a:endParaRPr lang="en-US" sz="2200" dirty="0">
              <a:latin typeface="Arial" pitchFamily="34" charset="0"/>
              <a:cs typeface="Arial" pitchFamily="34" charset="0"/>
            </a:endParaRPr>
          </a:p>
        </p:txBody>
      </p:sp>
      <p:sp>
        <p:nvSpPr>
          <p:cNvPr id="4" name="Title 1"/>
          <p:cNvSpPr>
            <a:spLocks noGrp="1"/>
          </p:cNvSpPr>
          <p:nvPr>
            <p:ph type="title"/>
          </p:nvPr>
        </p:nvSpPr>
        <p:spPr>
          <a:xfrm>
            <a:off x="612648" y="228600"/>
            <a:ext cx="8153400" cy="990600"/>
          </a:xfrm>
        </p:spPr>
        <p:txBody>
          <a:bodyPr>
            <a:normAutofit/>
          </a:bodyPr>
          <a:lstStyle/>
          <a:p>
            <a:pPr algn="just"/>
            <a:r>
              <a:rPr lang="en-US" sz="2600" b="1" dirty="0">
                <a:latin typeface="Arial" pitchFamily="34" charset="0"/>
                <a:cs typeface="Arial" pitchFamily="34" charset="0"/>
              </a:rPr>
              <a:t>KẾT LUẬN</a:t>
            </a:r>
            <a:endParaRPr lang="en-US" sz="2600" b="1" dirty="0">
              <a:latin typeface="Arial" pitchFamily="34"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a:r>
              <a:rPr lang="en-US" sz="2800" b="1" dirty="0" smtClean="0">
                <a:latin typeface="Arial" pitchFamily="34" charset="0"/>
                <a:cs typeface="Arial" pitchFamily="34" charset="0"/>
              </a:rPr>
              <a:t>KIẾN NGHỊ</a:t>
            </a:r>
            <a:endParaRPr lang="en-US" sz="2800" b="1" dirty="0">
              <a:latin typeface="Arial" pitchFamily="34" charset="0"/>
              <a:cs typeface="Arial" pitchFamily="34" charset="0"/>
            </a:endParaRPr>
          </a:p>
        </p:txBody>
      </p:sp>
      <p:sp>
        <p:nvSpPr>
          <p:cNvPr id="3" name="Content Placeholder 2"/>
          <p:cNvSpPr>
            <a:spLocks noGrp="1"/>
          </p:cNvSpPr>
          <p:nvPr>
            <p:ph sz="quarter" idx="1"/>
          </p:nvPr>
        </p:nvSpPr>
        <p:spPr>
          <a:xfrm>
            <a:off x="612648" y="1600200"/>
            <a:ext cx="8153400" cy="5105400"/>
          </a:xfrm>
        </p:spPr>
        <p:txBody>
          <a:bodyPr>
            <a:normAutofit/>
          </a:bodyPr>
          <a:lstStyle/>
          <a:p>
            <a:pPr algn="just"/>
            <a:endParaRPr lang="en-US" sz="2200" dirty="0" smtClean="0">
              <a:latin typeface="Arial" pitchFamily="34" charset="0"/>
              <a:cs typeface="Arial" pitchFamily="34" charset="0"/>
            </a:endParaRPr>
          </a:p>
          <a:p>
            <a:pPr algn="just"/>
            <a:r>
              <a:rPr lang="vi-VN" sz="2200" dirty="0" smtClean="0">
                <a:latin typeface="Arial" pitchFamily="34" charset="0"/>
                <a:cs typeface="Arial" pitchFamily="34" charset="0"/>
              </a:rPr>
              <a:t>Bãi bỏ quy định “c</a:t>
            </a:r>
            <a:r>
              <a:rPr lang="vi-VN" sz="2200" dirty="0">
                <a:latin typeface="Arial" pitchFamily="34" charset="0"/>
                <a:cs typeface="Arial" pitchFamily="34" charset="0"/>
              </a:rPr>
              <a:t>on dấu </a:t>
            </a:r>
            <a:r>
              <a:rPr lang="vi-VN" sz="2200" b="1" u="sng" dirty="0">
                <a:latin typeface="Arial" pitchFamily="34" charset="0"/>
                <a:cs typeface="Arial" pitchFamily="34" charset="0"/>
              </a:rPr>
              <a:t>thể hiện vị trí pháp lý và khẳng định giá trị pháp lý đối với các văn bản, giấy tờ của</a:t>
            </a:r>
            <a:r>
              <a:rPr lang="vi-VN" sz="2200" dirty="0">
                <a:latin typeface="Arial" pitchFamily="34" charset="0"/>
                <a:cs typeface="Arial" pitchFamily="34" charset="0"/>
              </a:rPr>
              <a:t> các cơ quan,</a:t>
            </a:r>
            <a:r>
              <a:rPr lang="vi-VN" sz="2200" u="sng" dirty="0">
                <a:latin typeface="Arial" pitchFamily="34" charset="0"/>
                <a:cs typeface="Arial" pitchFamily="34" charset="0"/>
              </a:rPr>
              <a:t> </a:t>
            </a:r>
            <a:r>
              <a:rPr lang="vi-VN" sz="2200" b="1" u="sng" dirty="0">
                <a:latin typeface="Arial" pitchFamily="34" charset="0"/>
                <a:cs typeface="Arial" pitchFamily="34" charset="0"/>
              </a:rPr>
              <a:t>tổ chức</a:t>
            </a:r>
            <a:r>
              <a:rPr lang="vi-VN" sz="2200" u="sng" dirty="0">
                <a:latin typeface="Arial" pitchFamily="34" charset="0"/>
                <a:cs typeface="Arial" pitchFamily="34" charset="0"/>
              </a:rPr>
              <a:t> </a:t>
            </a:r>
            <a:r>
              <a:rPr lang="vi-VN" sz="2200" dirty="0">
                <a:latin typeface="Arial" pitchFamily="34" charset="0"/>
                <a:cs typeface="Arial" pitchFamily="34" charset="0"/>
              </a:rPr>
              <a:t>và các chức danh nhà nước”. </a:t>
            </a:r>
            <a:r>
              <a:rPr lang="vi-VN" sz="2200" dirty="0">
                <a:latin typeface="Arial" pitchFamily="34" charset="0"/>
                <a:cs typeface="Arial" pitchFamily="34" charset="0"/>
              </a:rPr>
              <a:t>C</a:t>
            </a:r>
            <a:r>
              <a:rPr lang="vi-VN" sz="2200" dirty="0">
                <a:latin typeface="Arial" pitchFamily="34" charset="0"/>
                <a:cs typeface="Arial" pitchFamily="34" charset="0"/>
              </a:rPr>
              <a:t>on dấu chỉ nên là một trong những công cụ mà doanh nghiệp lựa chọn để xác định đặc điểm nhận diện của doanh nghiệp</a:t>
            </a:r>
            <a:r>
              <a:rPr lang="en-US" sz="2200" dirty="0" smtClean="0">
                <a:latin typeface="Arial" pitchFamily="34" charset="0"/>
                <a:cs typeface="Arial" pitchFamily="34" charset="0"/>
              </a:rPr>
              <a:t>.</a:t>
            </a:r>
          </a:p>
          <a:p>
            <a:pPr algn="just"/>
            <a:endParaRPr lang="en-US" sz="2200" dirty="0" smtClean="0">
              <a:latin typeface="Arial" pitchFamily="34" charset="0"/>
              <a:cs typeface="Arial" pitchFamily="34" charset="0"/>
            </a:endParaRPr>
          </a:p>
          <a:p>
            <a:pPr algn="just"/>
            <a:r>
              <a:rPr lang="vi-VN" sz="2200" b="1" dirty="0" smtClean="0">
                <a:latin typeface="Arial" pitchFamily="34" charset="0"/>
                <a:cs typeface="Arial" pitchFamily="34" charset="0"/>
              </a:rPr>
              <a:t>D</a:t>
            </a:r>
            <a:r>
              <a:rPr lang="vi-VN" sz="2200" b="1" dirty="0" smtClean="0">
                <a:latin typeface="Arial" pitchFamily="34" charset="0"/>
                <a:cs typeface="Arial" pitchFamily="34" charset="0"/>
              </a:rPr>
              <a:t>oanh nghiệp được quyền tự quyết định việc lựa chọn sử dụng con dấu trong hoạt động kinh doanh</a:t>
            </a:r>
            <a:r>
              <a:rPr lang="en-US" sz="2200" b="1" dirty="0" smtClean="0">
                <a:latin typeface="Arial" pitchFamily="34" charset="0"/>
                <a:cs typeface="Arial" pitchFamily="34" charset="0"/>
              </a:rPr>
              <a:t>: </a:t>
            </a:r>
            <a:r>
              <a:rPr lang="vi-VN" sz="2200" dirty="0" smtClean="0">
                <a:latin typeface="Arial" pitchFamily="34" charset="0"/>
                <a:cs typeface="Arial" pitchFamily="34" charset="0"/>
              </a:rPr>
              <a:t>được lựa chọn mẫu dấu, được sử dụng biểu tượng, tiếng nước ngoài trong con dấu</a:t>
            </a:r>
            <a:r>
              <a:rPr lang="en-US" sz="2200" dirty="0" smtClean="0">
                <a:latin typeface="Arial" pitchFamily="34" charset="0"/>
                <a:cs typeface="Arial" pitchFamily="34" charset="0"/>
              </a:rPr>
              <a:t>; </a:t>
            </a:r>
            <a:r>
              <a:rPr lang="en-US" sz="2200" b="1" dirty="0" err="1" smtClean="0">
                <a:latin typeface="Arial" pitchFamily="34" charset="0"/>
                <a:cs typeface="Arial" pitchFamily="34" charset="0"/>
              </a:rPr>
              <a:t>được</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lựa</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chọn</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việc</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khắc</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nhiều</a:t>
            </a:r>
            <a:r>
              <a:rPr lang="en-US" sz="2200" b="1" dirty="0" smtClean="0">
                <a:latin typeface="Arial" pitchFamily="34" charset="0"/>
                <a:cs typeface="Arial" pitchFamily="34" charset="0"/>
              </a:rPr>
              <a:t> con </a:t>
            </a:r>
            <a:r>
              <a:rPr lang="en-US" sz="2200" b="1" dirty="0" err="1" smtClean="0">
                <a:latin typeface="Arial" pitchFamily="34" charset="0"/>
                <a:cs typeface="Arial" pitchFamily="34" charset="0"/>
              </a:rPr>
              <a:t>dấu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để</a:t>
            </a:r>
            <a:r>
              <a:rPr lang="en-US" sz="2200" dirty="0" smtClean="0">
                <a:latin typeface="Arial" pitchFamily="34" charset="0"/>
                <a:cs typeface="Arial" pitchFamily="34" charset="0"/>
              </a:rPr>
              <a:t> </a:t>
            </a:r>
            <a:r>
              <a:rPr lang="vi-VN" sz="2200" dirty="0" smtClean="0">
                <a:latin typeface="Arial" pitchFamily="34" charset="0"/>
                <a:cs typeface="Arial" pitchFamily="34" charset="0"/>
              </a:rPr>
              <a:t>phục vụ cho hoạt động kinh doanh</a:t>
            </a:r>
            <a:r>
              <a:rPr lang="en-US" sz="2200" dirty="0" smtClean="0">
                <a:latin typeface="Arial" pitchFamily="34" charset="0"/>
                <a:cs typeface="Arial" pitchFamily="34" charset="0"/>
              </a:rPr>
              <a:t>.</a:t>
            </a:r>
          </a:p>
          <a:p>
            <a:pPr marL="0" indent="0" algn="just">
              <a:buNone/>
            </a:pPr>
            <a:endParaRPr lang="en-US" sz="2200" dirty="0">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rmAutofit/>
          </a:bodyPr>
          <a:lstStyle/>
          <a:p>
            <a:pPr algn="ctr"/>
            <a:r>
              <a:rPr lang="en-US" sz="4000" dirty="0" smtClean="0">
                <a:solidFill>
                  <a:srgbClr val="002060"/>
                </a:solidFill>
                <a:latin typeface="Arial" pitchFamily="34" charset="0"/>
                <a:cs typeface="Arial" pitchFamily="34" charset="0"/>
              </a:rPr>
              <a:t>TRÂN TRỌNG CẢM ƠN</a:t>
            </a:r>
            <a:endParaRPr lang="en-US" sz="4000" dirty="0">
              <a:solidFill>
                <a:srgbClr val="002060"/>
              </a:solidFill>
              <a:latin typeface="Arial" pitchFamily="34" charset="0"/>
              <a:cs typeface="Arial" pitchFamily="34" charset="0"/>
            </a:endParaRPr>
          </a:p>
        </p:txBody>
      </p:sp>
      <p:sp>
        <p:nvSpPr>
          <p:cNvPr id="3" name="Title 2"/>
          <p:cNvSpPr>
            <a:spLocks noGrp="1"/>
          </p:cNvSpPr>
          <p:nvPr>
            <p:ph type="title"/>
          </p:nvPr>
        </p:nvSpPr>
        <p:spPr/>
        <p:txBody>
          <a:bodyPr/>
          <a:lstStyle/>
          <a:p>
            <a:endParaRPr lang="en-US"/>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s.jpg"/>
          <p:cNvPicPr>
            <a:picLocks noChangeAspect="1"/>
          </p:cNvPicPr>
          <p:nvPr/>
        </p:nvPicPr>
        <p:blipFill>
          <a:blip r:embed="rId3"/>
          <a:stretch>
            <a:fillRect/>
          </a:stretch>
        </p:blipFill>
        <p:spPr>
          <a:xfrm>
            <a:off x="457200" y="1981200"/>
            <a:ext cx="2209800" cy="2590800"/>
          </a:xfrm>
          <a:prstGeom prst="rect">
            <a:avLst/>
          </a:prstGeom>
        </p:spPr>
      </p:pic>
      <p:sp>
        <p:nvSpPr>
          <p:cNvPr id="6" name="Rectangle 5"/>
          <p:cNvSpPr/>
          <p:nvPr/>
        </p:nvSpPr>
        <p:spPr>
          <a:xfrm>
            <a:off x="3581400" y="609600"/>
            <a:ext cx="5029200" cy="53340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marL="457200" indent="-457200" algn="just">
              <a:spcBef>
                <a:spcPts val="600"/>
              </a:spcBef>
              <a:spcAft>
                <a:spcPts val="600"/>
              </a:spcAft>
              <a:buFontTx/>
              <a:buAutoNum type="arabicPeriod"/>
            </a:pPr>
            <a:r>
              <a:rPr lang="en-US" sz="2400" b="1" dirty="0" err="1">
                <a:latin typeface="Arial" pitchFamily="34" charset="0"/>
                <a:cs typeface="Arial" pitchFamily="34" charset="0"/>
              </a:rPr>
              <a:t>Khái quát p</a:t>
            </a:r>
            <a:r>
              <a:rPr lang="en-US" sz="2400" b="1" dirty="0" err="1">
                <a:latin typeface="Arial" pitchFamily="34" charset="0"/>
                <a:cs typeface="Arial" pitchFamily="34" charset="0"/>
              </a:rPr>
              <a:t>háp</a:t>
            </a:r>
            <a:r>
              <a:rPr lang="en-US" sz="2400" b="1" dirty="0">
                <a:latin typeface="Arial" pitchFamily="34" charset="0"/>
                <a:cs typeface="Arial" pitchFamily="34" charset="0"/>
              </a:rPr>
              <a:t> </a:t>
            </a:r>
            <a:r>
              <a:rPr lang="en-US" sz="2400" b="1" dirty="0" err="1">
                <a:latin typeface="Arial" pitchFamily="34" charset="0"/>
                <a:cs typeface="Arial" pitchFamily="34" charset="0"/>
              </a:rPr>
              <a:t>luật</a:t>
            </a:r>
            <a:r>
              <a:rPr lang="en-US" sz="2400" b="1" dirty="0">
                <a:latin typeface="Arial" pitchFamily="34" charset="0"/>
                <a:cs typeface="Arial" pitchFamily="34" charset="0"/>
              </a:rPr>
              <a:t> </a:t>
            </a:r>
            <a:r>
              <a:rPr lang="en-US" sz="2400" b="1" dirty="0" err="1">
                <a:latin typeface="Arial" pitchFamily="34" charset="0"/>
                <a:cs typeface="Arial" pitchFamily="34" charset="0"/>
              </a:rPr>
              <a:t>các</a:t>
            </a:r>
            <a:r>
              <a:rPr lang="en-US" sz="2400" b="1" dirty="0">
                <a:latin typeface="Arial" pitchFamily="34" charset="0"/>
                <a:cs typeface="Arial" pitchFamily="34" charset="0"/>
              </a:rPr>
              <a:t> </a:t>
            </a:r>
            <a:r>
              <a:rPr lang="en-US" sz="2400" b="1" dirty="0" err="1">
                <a:latin typeface="Arial" pitchFamily="34" charset="0"/>
                <a:cs typeface="Arial" pitchFamily="34" charset="0"/>
              </a:rPr>
              <a:t>nước</a:t>
            </a:r>
            <a:r>
              <a:rPr lang="en-US" sz="2400" b="1" dirty="0">
                <a:latin typeface="Arial" pitchFamily="34" charset="0"/>
                <a:cs typeface="Arial" pitchFamily="34" charset="0"/>
              </a:rPr>
              <a:t> </a:t>
            </a:r>
            <a:r>
              <a:rPr lang="en-US" sz="2400" b="1" dirty="0" err="1">
                <a:latin typeface="Arial" pitchFamily="34" charset="0"/>
                <a:cs typeface="Arial" pitchFamily="34" charset="0"/>
              </a:rPr>
              <a:t>về</a:t>
            </a:r>
            <a:r>
              <a:rPr lang="en-US" sz="2400" b="1" dirty="0">
                <a:latin typeface="Arial" pitchFamily="34" charset="0"/>
                <a:cs typeface="Arial" pitchFamily="34" charset="0"/>
              </a:rPr>
              <a:t> con </a:t>
            </a:r>
            <a:r>
              <a:rPr lang="en-US" sz="2400" b="1" dirty="0" err="1">
                <a:latin typeface="Arial" pitchFamily="34" charset="0"/>
                <a:cs typeface="Arial" pitchFamily="34" charset="0"/>
              </a:rPr>
              <a:t>dấu</a:t>
            </a:r>
            <a:r>
              <a:rPr lang="en-US" sz="2400" b="1" dirty="0">
                <a:latin typeface="Arial" pitchFamily="34" charset="0"/>
                <a:cs typeface="Arial" pitchFamily="34" charset="0"/>
              </a:rPr>
              <a:t> </a:t>
            </a:r>
            <a:r>
              <a:rPr lang="en-US" sz="2400" b="1" dirty="0" err="1">
                <a:latin typeface="Arial" pitchFamily="34" charset="0"/>
                <a:cs typeface="Arial" pitchFamily="34" charset="0"/>
              </a:rPr>
              <a:t>doanh</a:t>
            </a:r>
            <a:r>
              <a:rPr lang="en-US" sz="2400" b="1" dirty="0">
                <a:latin typeface="Arial" pitchFamily="34" charset="0"/>
                <a:cs typeface="Arial" pitchFamily="34" charset="0"/>
              </a:rPr>
              <a:t> </a:t>
            </a:r>
            <a:r>
              <a:rPr lang="en-US" sz="2400" b="1" dirty="0" err="1">
                <a:latin typeface="Arial" pitchFamily="34" charset="0"/>
                <a:cs typeface="Arial" pitchFamily="34" charset="0"/>
              </a:rPr>
              <a:t>nghiệp</a:t>
            </a:r>
            <a:endParaRPr lang="en-US" sz="2400" b="1" dirty="0">
              <a:latin typeface="Arial" pitchFamily="34" charset="0"/>
              <a:cs typeface="Arial" pitchFamily="34" charset="0"/>
            </a:endParaRPr>
          </a:p>
          <a:p>
            <a:pPr marL="457200" indent="-457200" algn="just">
              <a:spcBef>
                <a:spcPts val="600"/>
              </a:spcBef>
              <a:spcAft>
                <a:spcPts val="600"/>
              </a:spcAft>
              <a:buAutoNum type="arabicPeriod"/>
            </a:pPr>
            <a:r>
              <a:rPr lang="en-US" sz="2400" b="1" dirty="0" err="1" smtClean="0">
                <a:latin typeface="Arial" pitchFamily="34" charset="0"/>
                <a:cs typeface="Arial" pitchFamily="34" charset="0"/>
              </a:rPr>
              <a:t>Pháp</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luật</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hiện</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hành</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của</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Việt</a:t>
            </a:r>
            <a:r>
              <a:rPr lang="en-US" sz="2400" b="1" dirty="0" smtClean="0">
                <a:latin typeface="Arial" pitchFamily="34" charset="0"/>
                <a:cs typeface="Arial" pitchFamily="34" charset="0"/>
              </a:rPr>
              <a:t> Nam </a:t>
            </a:r>
            <a:r>
              <a:rPr lang="en-US" sz="2400" b="1" dirty="0" err="1" smtClean="0">
                <a:latin typeface="Arial" pitchFamily="34" charset="0"/>
                <a:cs typeface="Arial" pitchFamily="34" charset="0"/>
              </a:rPr>
              <a:t>về</a:t>
            </a:r>
            <a:r>
              <a:rPr lang="en-US" sz="2400" b="1" dirty="0" smtClean="0">
                <a:latin typeface="Arial" pitchFamily="34" charset="0"/>
                <a:cs typeface="Arial" pitchFamily="34" charset="0"/>
              </a:rPr>
              <a:t> con </a:t>
            </a:r>
            <a:r>
              <a:rPr lang="en-US" sz="2400" b="1" dirty="0" err="1" smtClean="0">
                <a:latin typeface="Arial" pitchFamily="34" charset="0"/>
                <a:cs typeface="Arial" pitchFamily="34" charset="0"/>
              </a:rPr>
              <a:t>dấu</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doanh</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nghiệp</a:t>
            </a:r>
            <a:endParaRPr lang="en-US" sz="2400" b="1" dirty="0" smtClean="0">
              <a:latin typeface="Arial" pitchFamily="34" charset="0"/>
              <a:cs typeface="Arial" pitchFamily="34" charset="0"/>
            </a:endParaRPr>
          </a:p>
          <a:p>
            <a:pPr marL="457200" indent="-457200" algn="just">
              <a:spcBef>
                <a:spcPts val="600"/>
              </a:spcBef>
              <a:spcAft>
                <a:spcPts val="600"/>
              </a:spcAft>
              <a:buFontTx/>
              <a:buAutoNum type="arabicPeriod"/>
            </a:pPr>
            <a:r>
              <a:rPr lang="en-US" sz="2400" b="1" dirty="0" err="1" smtClean="0">
                <a:latin typeface="Arial" pitchFamily="34" charset="0"/>
                <a:cs typeface="Arial" pitchFamily="34" charset="0"/>
              </a:rPr>
              <a:t>Thực</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tiễn</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sử</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dụng</a:t>
            </a:r>
            <a:r>
              <a:rPr lang="en-US" sz="2400" b="1" dirty="0" smtClean="0">
                <a:latin typeface="Arial" pitchFamily="34" charset="0"/>
                <a:cs typeface="Arial" pitchFamily="34" charset="0"/>
              </a:rPr>
              <a:t> con </a:t>
            </a:r>
            <a:r>
              <a:rPr lang="en-US" sz="2400" b="1" dirty="0" err="1" smtClean="0">
                <a:latin typeface="Arial" pitchFamily="34" charset="0"/>
                <a:cs typeface="Arial" pitchFamily="34" charset="0"/>
              </a:rPr>
              <a:t>dấu</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doanh</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nghiệp</a:t>
            </a:r>
            <a:endParaRPr lang="en-US" sz="2400" b="1" dirty="0" smtClean="0">
              <a:latin typeface="Arial" pitchFamily="34" charset="0"/>
              <a:cs typeface="Arial" pitchFamily="34" charset="0"/>
            </a:endParaRPr>
          </a:p>
          <a:p>
            <a:pPr marL="457200" indent="-457200" algn="just">
              <a:spcBef>
                <a:spcPts val="600"/>
              </a:spcBef>
              <a:spcAft>
                <a:spcPts val="600"/>
              </a:spcAft>
              <a:buAutoNum type="arabicPeriod"/>
            </a:pPr>
            <a:r>
              <a:rPr lang="en-US" sz="2400" b="1" dirty="0" smtClean="0">
                <a:latin typeface="Arial" pitchFamily="34" charset="0"/>
                <a:cs typeface="Arial" pitchFamily="34" charset="0"/>
              </a:rPr>
              <a:t>Kết luận và</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kiến</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nghị</a:t>
            </a:r>
            <a:endParaRPr lang="en-US" sz="2400" b="1" dirty="0" smtClean="0">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81302"/>
            <a:ext cx="8153400" cy="990600"/>
          </a:xfrm>
        </p:spPr>
        <p:txBody>
          <a:bodyPr>
            <a:normAutofit fontScale="90000"/>
          </a:bodyPr>
          <a:lstStyle/>
          <a:p>
            <a:pPr algn="ctr"/>
            <a:r>
              <a:rPr lang="en-US" sz="2800" b="1" dirty="0" smtClean="0">
                <a:latin typeface="Arial" pitchFamily="34" charset="0"/>
                <a:cs typeface="Arial" pitchFamily="34" charset="0"/>
              </a:rPr>
              <a:t>PHÁP LUẬT CÁC NƯỚC </a:t>
            </a:r>
            <a:br>
              <a:rPr lang="en-US" sz="2800" b="1" dirty="0" smtClean="0">
                <a:latin typeface="Arial" pitchFamily="34" charset="0"/>
                <a:cs typeface="Arial" pitchFamily="34" charset="0"/>
              </a:rPr>
            </a:br>
            <a:r>
              <a:rPr lang="en-US" sz="2800" b="1" dirty="0" smtClean="0">
                <a:latin typeface="Arial" pitchFamily="34" charset="0"/>
                <a:cs typeface="Arial" pitchFamily="34" charset="0"/>
              </a:rPr>
              <a:t>VỀ CON DẤU DOANH NGHIỆP</a:t>
            </a:r>
            <a:br>
              <a:rPr lang="en-US" sz="2800" b="1" dirty="0" smtClean="0">
                <a:latin typeface="Arial" pitchFamily="34" charset="0"/>
                <a:cs typeface="Arial" pitchFamily="34" charset="0"/>
              </a:rPr>
            </a:br>
            <a:r>
              <a:rPr lang="en-US" sz="1800" b="1" dirty="0" smtClean="0">
                <a:solidFill>
                  <a:srgbClr val="002060"/>
                </a:solidFill>
                <a:latin typeface="Arial" pitchFamily="34" charset="0"/>
                <a:cs typeface="Arial" pitchFamily="34" charset="0"/>
              </a:rPr>
              <a:t>(N</a:t>
            </a:r>
            <a:r>
              <a:rPr lang="vi-VN" sz="1800" b="1" dirty="0" smtClean="0">
                <a:solidFill>
                  <a:srgbClr val="002060"/>
                </a:solidFill>
                <a:latin typeface="Arial" pitchFamily="34" charset="0"/>
                <a:cs typeface="Arial" pitchFamily="34" charset="0"/>
              </a:rPr>
              <a:t>hiều quốc gia đều quy định con dấu là một lựa chọn của doanh nghiệp</a:t>
            </a:r>
            <a:r>
              <a:rPr lang="en-US" sz="1800" b="1" dirty="0" smtClean="0">
                <a:solidFill>
                  <a:srgbClr val="002060"/>
                </a:solidFill>
                <a:latin typeface="Arial" pitchFamily="34" charset="0"/>
                <a:cs typeface="Arial" pitchFamily="34" charset="0"/>
              </a:rPr>
              <a:t>)</a:t>
            </a:r>
            <a:endParaRPr lang="en-US" sz="2800" b="1" dirty="0">
              <a:solidFill>
                <a:srgbClr val="002060"/>
              </a:solidFill>
              <a:latin typeface="Arial" pitchFamily="34" charset="0"/>
              <a:cs typeface="Arial" pitchFamily="34" charset="0"/>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288327639"/>
              </p:ext>
            </p:extLst>
          </p:nvPr>
        </p:nvGraphicFramePr>
        <p:xfrm>
          <a:off x="612775" y="1600200"/>
          <a:ext cx="8226425" cy="5201919"/>
        </p:xfrm>
        <a:graphic>
          <a:graphicData uri="http://schemas.openxmlformats.org/drawingml/2006/table">
            <a:tbl>
              <a:tblPr firstRow="1" bandRow="1">
                <a:tableStyleId>{5C22544A-7EE6-4342-B048-85BDC9FD1C3A}</a:tableStyleId>
              </a:tblPr>
              <a:tblGrid>
                <a:gridCol w="1496850"/>
                <a:gridCol w="1624175"/>
                <a:gridCol w="1770879"/>
                <a:gridCol w="3334521"/>
              </a:tblGrid>
              <a:tr h="37084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Arial" pitchFamily="34" charset="0"/>
                          <a:cs typeface="Arial" pitchFamily="34" charset="0"/>
                        </a:rPr>
                        <a:t>Hệ</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thống</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pháp</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luật</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Arial" pitchFamily="34" charset="0"/>
                          <a:cs typeface="Arial" pitchFamily="34" charset="0"/>
                        </a:rPr>
                        <a:t>Quốc</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gia</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Arial" pitchFamily="34" charset="0"/>
                          <a:cs typeface="Arial" pitchFamily="34" charset="0"/>
                        </a:rPr>
                        <a:t>Sự</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tồn</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tại</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của</a:t>
                      </a:r>
                      <a:r>
                        <a:rPr kumimoji="0" lang="en-US" sz="1800" b="1" i="0" u="none" strike="noStrike" cap="none" normalizeH="0" baseline="0" dirty="0" smtClean="0">
                          <a:ln>
                            <a:noFill/>
                          </a:ln>
                          <a:solidFill>
                            <a:schemeClr val="tx1"/>
                          </a:solidFill>
                          <a:effectLst/>
                          <a:latin typeface="Arial" pitchFamily="34" charset="0"/>
                          <a:cs typeface="Arial" pitchFamily="34" charset="0"/>
                        </a:rPr>
                        <a:t> con </a:t>
                      </a:r>
                      <a:r>
                        <a:rPr kumimoji="0" lang="en-US" sz="1800" b="1" i="0" u="none" strike="noStrike" cap="none" normalizeH="0" baseline="0" dirty="0" err="1" smtClean="0">
                          <a:ln>
                            <a:noFill/>
                          </a:ln>
                          <a:solidFill>
                            <a:schemeClr val="tx1"/>
                          </a:solidFill>
                          <a:effectLst/>
                          <a:latin typeface="Arial" pitchFamily="34" charset="0"/>
                          <a:cs typeface="Arial" pitchFamily="34" charset="0"/>
                        </a:rPr>
                        <a:t>dấu</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Arial" pitchFamily="34" charset="0"/>
                          <a:cs typeface="Arial" pitchFamily="34" charset="0"/>
                        </a:rPr>
                        <a:t>Yêu</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cầu</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về</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sử</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dụng</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dấu</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r h="441960">
                <a:tc rowSpan="7">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smtClean="0">
                          <a:ln>
                            <a:noFill/>
                          </a:ln>
                          <a:solidFill>
                            <a:schemeClr val="tx1"/>
                          </a:solidFill>
                          <a:effectLst/>
                          <a:latin typeface="Arial" pitchFamily="34" charset="0"/>
                          <a:cs typeface="Arial" pitchFamily="34" charset="0"/>
                        </a:rPr>
                        <a:t>Hệ thông dân luật (civil law)</a:t>
                      </a:r>
                    </a:p>
                    <a:p>
                      <a:endParaRPr lang="en-US" sz="1800" dirty="0">
                        <a:latin typeface="Arial" pitchFamily="34" charset="0"/>
                        <a:cs typeface="Arial" pitchFamily="34" charset="0"/>
                      </a:endParaRPr>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Pháp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Không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r h="259080">
                <a:tc vMerge="1">
                  <a:txBody>
                    <a:bodyPr/>
                    <a:lstStyle/>
                    <a:p>
                      <a:endParaRPr lang="en-US" dirty="0"/>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Đức</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Không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r h="370840">
                <a:tc vMerge="1">
                  <a:txBody>
                    <a:bodyPr/>
                    <a:lstStyle/>
                    <a:p>
                      <a:endParaRPr lang="en-US" dirty="0"/>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Nga</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Có</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Cần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đóng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dấu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lên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các</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văn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bản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và</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sử</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dụng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khi</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đăng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ký</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tài</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khoản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ngân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hàng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r h="370840">
                <a:tc vMerge="1">
                  <a:txBody>
                    <a:bodyPr/>
                    <a:lstStyle/>
                    <a:p>
                      <a:endParaRPr lang="en-US" dirty="0"/>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Thái</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Lan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vi-VN" sz="1800" b="0" i="0" u="none" strike="noStrike" cap="none" normalizeH="0" baseline="0" dirty="0" smtClean="0">
                          <a:ln>
                            <a:noFill/>
                          </a:ln>
                          <a:solidFill>
                            <a:schemeClr val="tx1"/>
                          </a:solidFill>
                          <a:effectLst/>
                          <a:latin typeface="Arial" pitchFamily="34" charset="0"/>
                          <a:cs typeface="Arial" pitchFamily="34" charset="0"/>
                        </a:rPr>
                        <a:t>Không quy định một công ty phải có dấu trừ trường hợp phát hành giấy chứng nhận cổ phần của công ty.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r h="370840">
                <a:tc vMerge="1">
                  <a:txBody>
                    <a:bodyPr/>
                    <a:lstStyle/>
                    <a:p>
                      <a:endParaRPr lang="en-US" dirty="0"/>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Nhật</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Bản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Có</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Con </a:t>
                      </a:r>
                      <a:r>
                        <a:rPr kumimoji="0" lang="en-US" sz="1800" b="0" i="0" u="none" strike="noStrike" cap="none" normalizeH="0" baseline="0" dirty="0" err="1" smtClean="0">
                          <a:ln>
                            <a:noFill/>
                          </a:ln>
                          <a:solidFill>
                            <a:schemeClr val="tx1"/>
                          </a:solidFill>
                          <a:effectLst/>
                          <a:latin typeface="Arial" pitchFamily="34" charset="0"/>
                          <a:cs typeface="Arial" pitchFamily="34" charset="0"/>
                        </a:rPr>
                        <a:t>dấu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có</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trong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hầu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hết</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các</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văn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bản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của</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công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ty</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r h="370840">
                <a:tc vMerge="1">
                  <a:txBody>
                    <a:bodyPr/>
                    <a:lstStyle/>
                    <a:p>
                      <a:endParaRPr lang="en-US" dirty="0"/>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Brazil</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Không</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r h="370840">
                <a:tc vMerge="1">
                  <a:txBody>
                    <a:bodyPr/>
                    <a:lstStyle/>
                    <a:p>
                      <a:endParaRPr lang="en-US" dirty="0"/>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Ân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Độ</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Không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bắt</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buộc</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Phải</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có</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khi</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phát</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hành</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cổ</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phiếu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hoặc</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một</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số</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văn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bản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bl>
          </a:graphicData>
        </a:graphic>
      </p:graphicFrame>
    </p:spTree>
    <p:extLst>
      <p:ext uri="{BB962C8B-B14F-4D97-AF65-F5344CB8AC3E}">
        <p14:creationId xmlns:p14="http://schemas.microsoft.com/office/powerpoint/2010/main" val="15792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p14="http://schemas.microsoft.com/office/powerpoint/2010/main" val="3465133778"/>
              </p:ext>
            </p:extLst>
          </p:nvPr>
        </p:nvGraphicFramePr>
        <p:xfrm>
          <a:off x="612775" y="1600200"/>
          <a:ext cx="8153400" cy="4267200"/>
        </p:xfrm>
        <a:graphic>
          <a:graphicData uri="http://schemas.openxmlformats.org/drawingml/2006/table">
            <a:tbl>
              <a:tblPr firstRow="1" bandRow="1">
                <a:tableStyleId>{5C22544A-7EE6-4342-B048-85BDC9FD1C3A}</a:tableStyleId>
              </a:tblPr>
              <a:tblGrid>
                <a:gridCol w="1292225"/>
                <a:gridCol w="1447800"/>
                <a:gridCol w="1676400"/>
                <a:gridCol w="3736975"/>
              </a:tblGrid>
              <a:tr h="706527">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Arial" pitchFamily="34" charset="0"/>
                          <a:cs typeface="Arial" pitchFamily="34" charset="0"/>
                        </a:rPr>
                        <a:t>Hệ</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thống</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pháp</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luật</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Arial" pitchFamily="34" charset="0"/>
                          <a:cs typeface="Arial" pitchFamily="34" charset="0"/>
                        </a:rPr>
                        <a:t>Quốc</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gia</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Arial" pitchFamily="34" charset="0"/>
                          <a:cs typeface="Arial" pitchFamily="34" charset="0"/>
                        </a:rPr>
                        <a:t>Sự</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tồn</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tại</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của</a:t>
                      </a:r>
                      <a:r>
                        <a:rPr kumimoji="0" lang="en-US" sz="1800" b="1" i="0" u="none" strike="noStrike" cap="none" normalizeH="0" baseline="0" dirty="0" smtClean="0">
                          <a:ln>
                            <a:noFill/>
                          </a:ln>
                          <a:solidFill>
                            <a:schemeClr val="tx1"/>
                          </a:solidFill>
                          <a:effectLst/>
                          <a:latin typeface="Arial" pitchFamily="34" charset="0"/>
                          <a:cs typeface="Arial" pitchFamily="34" charset="0"/>
                        </a:rPr>
                        <a:t> con </a:t>
                      </a:r>
                      <a:r>
                        <a:rPr kumimoji="0" lang="en-US" sz="1800" b="1" i="0" u="none" strike="noStrike" cap="none" normalizeH="0" baseline="0" dirty="0" err="1" smtClean="0">
                          <a:ln>
                            <a:noFill/>
                          </a:ln>
                          <a:solidFill>
                            <a:schemeClr val="tx1"/>
                          </a:solidFill>
                          <a:effectLst/>
                          <a:latin typeface="Arial" pitchFamily="34" charset="0"/>
                          <a:cs typeface="Arial" pitchFamily="34" charset="0"/>
                        </a:rPr>
                        <a:t>dấu</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Arial" pitchFamily="34" charset="0"/>
                          <a:cs typeface="Arial" pitchFamily="34" charset="0"/>
                        </a:rPr>
                        <a:t>Yêu</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cầu</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về</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sử</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dụng</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dấu</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r h="1732674">
                <a:tc>
                  <a:txBody>
                    <a:bodyPr/>
                    <a:lstStyle/>
                    <a:p>
                      <a:r>
                        <a:rPr lang="en-US" sz="1800" b="1" dirty="0" smtClean="0">
                          <a:latin typeface="Arial" pitchFamily="34" charset="0"/>
                          <a:cs typeface="Arial" pitchFamily="34" charset="0"/>
                        </a:rPr>
                        <a:t>Hệ thống thông luật (common law)</a:t>
                      </a:r>
                    </a:p>
                    <a:p>
                      <a:endParaRPr lang="en-US" sz="1800" dirty="0">
                        <a:latin typeface="Arial" pitchFamily="34" charset="0"/>
                        <a:cs typeface="Arial" pitchFamily="34" charset="0"/>
                      </a:endParaRPr>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Mỹ</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Có tồn tại ở một số bang, theo quy định pháp luật của bang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Đa</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số</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các</a:t>
                      </a:r>
                      <a:r>
                        <a:rPr kumimoji="0" lang="en-US" sz="1800" b="0" i="0" u="none" strike="noStrike" cap="none" normalizeH="0" baseline="0" dirty="0" smtClean="0">
                          <a:ln>
                            <a:noFill/>
                          </a:ln>
                          <a:solidFill>
                            <a:schemeClr val="tx1"/>
                          </a:solidFill>
                          <a:effectLst/>
                          <a:latin typeface="Arial" pitchFamily="34" charset="0"/>
                          <a:cs typeface="Arial" pitchFamily="34" charset="0"/>
                        </a:rPr>
                        <a:t> bang </a:t>
                      </a:r>
                      <a:r>
                        <a:rPr kumimoji="0" lang="en-US" sz="1800" b="0" i="0" u="none" strike="noStrike" cap="none" normalizeH="0" baseline="0" dirty="0" err="1" smtClean="0">
                          <a:ln>
                            <a:noFill/>
                          </a:ln>
                          <a:solidFill>
                            <a:schemeClr val="tx1"/>
                          </a:solidFill>
                          <a:effectLst/>
                          <a:latin typeface="Arial" pitchFamily="34" charset="0"/>
                          <a:cs typeface="Arial" pitchFamily="34" charset="0"/>
                        </a:rPr>
                        <a:t>không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có</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sự</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phân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biệt</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pháp</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lý</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giữa</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tài</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liệu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công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ty</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có</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dấu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và</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không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có</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dấu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Người</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được</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ủy</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quyền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hợp</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pháp</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của</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công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ty</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có</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thể</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đại</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diện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công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ty</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ký</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các</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giấy</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tờ</a:t>
                      </a:r>
                      <a:r>
                        <a:rPr kumimoji="0" lang="en-US" sz="1800" b="0" i="0" u="none" strike="noStrike" cap="none" normalizeH="0" baseline="0" dirty="0" smtClean="0">
                          <a:ln>
                            <a:noFill/>
                          </a:ln>
                          <a:solidFill>
                            <a:schemeClr val="tx1"/>
                          </a:solidFill>
                          <a:effectLst/>
                          <a:latin typeface="Arial" pitchFamily="34" charset="0"/>
                          <a:cs typeface="Arial" pitchFamily="34" charset="0"/>
                        </a:rPr>
                        <a:t>.</a:t>
                      </a:r>
                    </a:p>
                  </a:txBody>
                  <a:tcPr horzOverflow="overflow"/>
                </a:tc>
              </a:tr>
              <a:tr h="1009325">
                <a:tc>
                  <a:txBody>
                    <a:bodyPr/>
                    <a:lstStyle/>
                    <a:p>
                      <a:endParaRPr lang="en-US" sz="1800">
                        <a:latin typeface="Arial" pitchFamily="34" charset="0"/>
                        <a:cs typeface="Arial" pitchFamily="34" charset="0"/>
                      </a:endParaRPr>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Australia</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Có</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Không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bắt</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buộc</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Công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ty</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có</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thể</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lập</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hợp</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đồng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và</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các</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văn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bản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khác</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mà</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không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cần</a:t>
                      </a:r>
                      <a:r>
                        <a:rPr kumimoji="0" lang="en-US" sz="1800" b="0" i="0" u="none" strike="noStrike" cap="none" normalizeH="0" baseline="0" dirty="0" smtClean="0">
                          <a:ln>
                            <a:noFill/>
                          </a:ln>
                          <a:solidFill>
                            <a:schemeClr val="tx1"/>
                          </a:solidFill>
                          <a:effectLst/>
                          <a:latin typeface="Arial" pitchFamily="34" charset="0"/>
                          <a:cs typeface="Arial" pitchFamily="34" charset="0"/>
                        </a:rPr>
                        <a:t> con </a:t>
                      </a:r>
                      <a:r>
                        <a:rPr kumimoji="0" lang="en-US" sz="1800" b="0" i="0" u="none" strike="noStrike" cap="none" normalizeH="0" baseline="0" dirty="0" err="1" smtClean="0">
                          <a:ln>
                            <a:noFill/>
                          </a:ln>
                          <a:solidFill>
                            <a:schemeClr val="tx1"/>
                          </a:solidFill>
                          <a:effectLst/>
                          <a:latin typeface="Arial" pitchFamily="34" charset="0"/>
                          <a:cs typeface="Arial" pitchFamily="34" charset="0"/>
                        </a:rPr>
                        <a:t>dấu</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r h="409337">
                <a:tc>
                  <a:txBody>
                    <a:bodyPr/>
                    <a:lstStyle/>
                    <a:p>
                      <a:endParaRPr lang="en-US" sz="1800">
                        <a:latin typeface="Arial" pitchFamily="34" charset="0"/>
                        <a:cs typeface="Arial" pitchFamily="34" charset="0"/>
                      </a:endParaRPr>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Hong Kong</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Có</a:t>
                      </a:r>
                    </a:p>
                  </a:txBody>
                  <a:tcPr horzOverflow="overflow"/>
                </a:tc>
                <a:tc>
                  <a:txBody>
                    <a:bodyPr/>
                    <a:lstStyle/>
                    <a:p>
                      <a:endParaRPr lang="en-US" sz="1800" dirty="0">
                        <a:latin typeface="Arial" pitchFamily="34" charset="0"/>
                        <a:cs typeface="Arial" pitchFamily="34" charset="0"/>
                      </a:endParaRPr>
                    </a:p>
                  </a:txBody>
                  <a:tcPr/>
                </a:tc>
              </a:tr>
              <a:tr h="409337">
                <a:tc>
                  <a:txBody>
                    <a:bodyPr/>
                    <a:lstStyle/>
                    <a:p>
                      <a:endParaRPr lang="en-US" sz="1800">
                        <a:latin typeface="Arial" pitchFamily="34" charset="0"/>
                        <a:cs typeface="Arial" pitchFamily="34" charset="0"/>
                      </a:endParaRPr>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Malaysia</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Có</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endParaRPr lang="en-US" sz="1800" dirty="0">
                        <a:latin typeface="Arial" pitchFamily="34" charset="0"/>
                        <a:cs typeface="Arial" pitchFamily="34" charset="0"/>
                      </a:endParaRPr>
                    </a:p>
                  </a:txBody>
                  <a:tcPr/>
                </a:tc>
              </a:tr>
            </a:tbl>
          </a:graphicData>
        </a:graphic>
      </p:graphicFrame>
    </p:spTree>
    <p:extLst>
      <p:ext uri="{BB962C8B-B14F-4D97-AF65-F5344CB8AC3E}">
        <p14:creationId xmlns:p14="http://schemas.microsoft.com/office/powerpoint/2010/main" val="865520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p14="http://schemas.microsoft.com/office/powerpoint/2010/main" val="1877588559"/>
              </p:ext>
            </p:extLst>
          </p:nvPr>
        </p:nvGraphicFramePr>
        <p:xfrm>
          <a:off x="612775" y="1600200"/>
          <a:ext cx="8153400" cy="4800601"/>
        </p:xfrm>
        <a:graphic>
          <a:graphicData uri="http://schemas.openxmlformats.org/drawingml/2006/table">
            <a:tbl>
              <a:tblPr firstRow="1" bandRow="1">
                <a:tableStyleId>{5C22544A-7EE6-4342-B048-85BDC9FD1C3A}</a:tableStyleId>
              </a:tblPr>
              <a:tblGrid>
                <a:gridCol w="1216025"/>
                <a:gridCol w="1295400"/>
                <a:gridCol w="1828800"/>
                <a:gridCol w="3813175"/>
              </a:tblGrid>
              <a:tr h="1116419">
                <a:tc>
                  <a:txBody>
                    <a:bodyPr/>
                    <a:lstStyle/>
                    <a:p>
                      <a:pPr algn="ctr"/>
                      <a:r>
                        <a:rPr lang="en-US" sz="1800" b="1" dirty="0" err="1" smtClean="0">
                          <a:solidFill>
                            <a:srgbClr val="002060"/>
                          </a:solidFill>
                          <a:latin typeface="Arial" pitchFamily="34" charset="0"/>
                          <a:cs typeface="Arial" pitchFamily="34" charset="0"/>
                        </a:rPr>
                        <a:t>Hệ</a:t>
                      </a:r>
                      <a:r>
                        <a:rPr lang="en-US" sz="1800" b="1" dirty="0" smtClean="0">
                          <a:solidFill>
                            <a:srgbClr val="002060"/>
                          </a:solidFill>
                          <a:latin typeface="Arial" pitchFamily="34" charset="0"/>
                          <a:cs typeface="Arial" pitchFamily="34" charset="0"/>
                        </a:rPr>
                        <a:t> </a:t>
                      </a:r>
                      <a:r>
                        <a:rPr lang="en-US" sz="1800" b="1" dirty="0" err="1" smtClean="0">
                          <a:solidFill>
                            <a:srgbClr val="002060"/>
                          </a:solidFill>
                          <a:latin typeface="Arial" pitchFamily="34" charset="0"/>
                          <a:cs typeface="Arial" pitchFamily="34" charset="0"/>
                        </a:rPr>
                        <a:t>thống</a:t>
                      </a:r>
                      <a:r>
                        <a:rPr lang="en-US" sz="1800" b="1" dirty="0" smtClean="0">
                          <a:solidFill>
                            <a:srgbClr val="002060"/>
                          </a:solidFill>
                          <a:latin typeface="Arial" pitchFamily="34" charset="0"/>
                          <a:cs typeface="Arial" pitchFamily="34" charset="0"/>
                        </a:rPr>
                        <a:t> </a:t>
                      </a:r>
                      <a:r>
                        <a:rPr lang="en-US" sz="1800" b="1" dirty="0" err="1" smtClean="0">
                          <a:solidFill>
                            <a:srgbClr val="002060"/>
                          </a:solidFill>
                          <a:latin typeface="Arial" pitchFamily="34" charset="0"/>
                          <a:cs typeface="Arial" pitchFamily="34" charset="0"/>
                        </a:rPr>
                        <a:t>pháp</a:t>
                      </a:r>
                      <a:r>
                        <a:rPr lang="en-US" sz="1800" b="1" dirty="0" smtClean="0">
                          <a:solidFill>
                            <a:srgbClr val="002060"/>
                          </a:solidFill>
                          <a:latin typeface="Arial" pitchFamily="34" charset="0"/>
                          <a:cs typeface="Arial" pitchFamily="34" charset="0"/>
                        </a:rPr>
                        <a:t> </a:t>
                      </a:r>
                      <a:r>
                        <a:rPr lang="en-US" sz="1800" b="1" dirty="0" err="1" smtClean="0">
                          <a:solidFill>
                            <a:srgbClr val="002060"/>
                          </a:solidFill>
                          <a:latin typeface="Arial" pitchFamily="34" charset="0"/>
                          <a:cs typeface="Arial" pitchFamily="34" charset="0"/>
                        </a:rPr>
                        <a:t>luật</a:t>
                      </a:r>
                      <a:r>
                        <a:rPr lang="en-US" sz="1800" b="1" dirty="0" smtClean="0">
                          <a:solidFill>
                            <a:srgbClr val="002060"/>
                          </a:solidFill>
                          <a:latin typeface="Arial" pitchFamily="34" charset="0"/>
                          <a:cs typeface="Arial" pitchFamily="34" charset="0"/>
                        </a:rPr>
                        <a:t> </a:t>
                      </a:r>
                    </a:p>
                    <a:p>
                      <a:pPr algn="ctr"/>
                      <a:endParaRPr lang="en-US" sz="1800" b="1" dirty="0">
                        <a:solidFill>
                          <a:srgbClr val="002060"/>
                        </a:solidFill>
                        <a:latin typeface="Arial" pitchFamily="34" charset="0"/>
                        <a:cs typeface="Arial" pitchFamily="34" charset="0"/>
                      </a:endParaRP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rgbClr val="002060"/>
                          </a:solidFill>
                          <a:effectLst/>
                          <a:latin typeface="Arial" pitchFamily="34" charset="0"/>
                          <a:cs typeface="Arial" pitchFamily="34" charset="0"/>
                        </a:rPr>
                        <a:t>Quốc</a:t>
                      </a:r>
                      <a:r>
                        <a:rPr kumimoji="0" lang="en-US" sz="1800" b="1" i="0" u="none" strike="noStrike" cap="none" normalizeH="0" baseline="0" dirty="0" smtClean="0">
                          <a:ln>
                            <a:noFill/>
                          </a:ln>
                          <a:solidFill>
                            <a:srgbClr val="002060"/>
                          </a:solidFill>
                          <a:effectLst/>
                          <a:latin typeface="Arial" pitchFamily="34" charset="0"/>
                          <a:cs typeface="Arial" pitchFamily="34" charset="0"/>
                        </a:rPr>
                        <a:t> </a:t>
                      </a:r>
                      <a:r>
                        <a:rPr kumimoji="0" lang="en-US" sz="1800" b="1" i="0" u="none" strike="noStrike" cap="none" normalizeH="0" baseline="0" dirty="0" err="1" smtClean="0">
                          <a:ln>
                            <a:noFill/>
                          </a:ln>
                          <a:solidFill>
                            <a:srgbClr val="002060"/>
                          </a:solidFill>
                          <a:effectLst/>
                          <a:latin typeface="Arial" pitchFamily="34" charset="0"/>
                          <a:cs typeface="Arial" pitchFamily="34" charset="0"/>
                        </a:rPr>
                        <a:t>gia</a:t>
                      </a:r>
                      <a:endParaRPr kumimoji="0" lang="en-US" sz="1800" b="1" i="0" u="none" strike="noStrike" cap="none" normalizeH="0" baseline="0" dirty="0" smtClean="0">
                        <a:ln>
                          <a:noFill/>
                        </a:ln>
                        <a:solidFill>
                          <a:srgbClr val="002060"/>
                        </a:solidFill>
                        <a:effectLst/>
                        <a:latin typeface="Arial" pitchFamily="34" charset="0"/>
                        <a:cs typeface="Arial" pitchFamily="34" charset="0"/>
                      </a:endParaRP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rgbClr val="002060"/>
                          </a:solidFill>
                          <a:effectLst/>
                          <a:latin typeface="Arial" pitchFamily="34" charset="0"/>
                          <a:cs typeface="Arial" pitchFamily="34" charset="0"/>
                        </a:rPr>
                        <a:t>Sự</a:t>
                      </a:r>
                      <a:r>
                        <a:rPr kumimoji="0" lang="en-US" sz="1800" b="1" i="0" u="none" strike="noStrike" cap="none" normalizeH="0" baseline="0" dirty="0" smtClean="0">
                          <a:ln>
                            <a:noFill/>
                          </a:ln>
                          <a:solidFill>
                            <a:srgbClr val="002060"/>
                          </a:solidFill>
                          <a:effectLst/>
                          <a:latin typeface="Arial" pitchFamily="34" charset="0"/>
                          <a:cs typeface="Arial" pitchFamily="34" charset="0"/>
                        </a:rPr>
                        <a:t> </a:t>
                      </a:r>
                      <a:r>
                        <a:rPr kumimoji="0" lang="en-US" sz="1800" b="1" i="0" u="none" strike="noStrike" cap="none" normalizeH="0" baseline="0" dirty="0" err="1" smtClean="0">
                          <a:ln>
                            <a:noFill/>
                          </a:ln>
                          <a:solidFill>
                            <a:srgbClr val="002060"/>
                          </a:solidFill>
                          <a:effectLst/>
                          <a:latin typeface="Arial" pitchFamily="34" charset="0"/>
                          <a:cs typeface="Arial" pitchFamily="34" charset="0"/>
                        </a:rPr>
                        <a:t>tồn</a:t>
                      </a:r>
                      <a:r>
                        <a:rPr kumimoji="0" lang="en-US" sz="1800" b="1" i="0" u="none" strike="noStrike" cap="none" normalizeH="0" baseline="0" dirty="0" smtClean="0">
                          <a:ln>
                            <a:noFill/>
                          </a:ln>
                          <a:solidFill>
                            <a:srgbClr val="002060"/>
                          </a:solidFill>
                          <a:effectLst/>
                          <a:latin typeface="Arial" pitchFamily="34" charset="0"/>
                          <a:cs typeface="Arial" pitchFamily="34" charset="0"/>
                        </a:rPr>
                        <a:t> </a:t>
                      </a:r>
                      <a:r>
                        <a:rPr kumimoji="0" lang="en-US" sz="1800" b="1" i="0" u="none" strike="noStrike" cap="none" normalizeH="0" baseline="0" dirty="0" err="1" smtClean="0">
                          <a:ln>
                            <a:noFill/>
                          </a:ln>
                          <a:solidFill>
                            <a:srgbClr val="002060"/>
                          </a:solidFill>
                          <a:effectLst/>
                          <a:latin typeface="Arial" pitchFamily="34" charset="0"/>
                          <a:cs typeface="Arial" pitchFamily="34" charset="0"/>
                        </a:rPr>
                        <a:t>tại</a:t>
                      </a:r>
                      <a:r>
                        <a:rPr kumimoji="0" lang="en-US" sz="1800" b="1" i="0" u="none" strike="noStrike" cap="none" normalizeH="0" baseline="0" dirty="0" smtClean="0">
                          <a:ln>
                            <a:noFill/>
                          </a:ln>
                          <a:solidFill>
                            <a:srgbClr val="002060"/>
                          </a:solidFill>
                          <a:effectLst/>
                          <a:latin typeface="Arial" pitchFamily="34" charset="0"/>
                          <a:cs typeface="Arial" pitchFamily="34" charset="0"/>
                        </a:rPr>
                        <a:t> </a:t>
                      </a:r>
                      <a:r>
                        <a:rPr kumimoji="0" lang="en-US" sz="1800" b="1" i="0" u="none" strike="noStrike" cap="none" normalizeH="0" baseline="0" dirty="0" err="1" smtClean="0">
                          <a:ln>
                            <a:noFill/>
                          </a:ln>
                          <a:solidFill>
                            <a:srgbClr val="002060"/>
                          </a:solidFill>
                          <a:effectLst/>
                          <a:latin typeface="Arial" pitchFamily="34" charset="0"/>
                          <a:cs typeface="Arial" pitchFamily="34" charset="0"/>
                        </a:rPr>
                        <a:t>của</a:t>
                      </a:r>
                      <a:r>
                        <a:rPr kumimoji="0" lang="en-US" sz="1800" b="1" i="0" u="none" strike="noStrike" cap="none" normalizeH="0" baseline="0" dirty="0" smtClean="0">
                          <a:ln>
                            <a:noFill/>
                          </a:ln>
                          <a:solidFill>
                            <a:srgbClr val="002060"/>
                          </a:solidFill>
                          <a:effectLst/>
                          <a:latin typeface="Arial" pitchFamily="34" charset="0"/>
                          <a:cs typeface="Arial" pitchFamily="34" charset="0"/>
                        </a:rPr>
                        <a:t> con </a:t>
                      </a:r>
                      <a:r>
                        <a:rPr kumimoji="0" lang="en-US" sz="1800" b="1" i="0" u="none" strike="noStrike" cap="none" normalizeH="0" baseline="0" dirty="0" err="1" smtClean="0">
                          <a:ln>
                            <a:noFill/>
                          </a:ln>
                          <a:solidFill>
                            <a:srgbClr val="002060"/>
                          </a:solidFill>
                          <a:effectLst/>
                          <a:latin typeface="Arial" pitchFamily="34" charset="0"/>
                          <a:cs typeface="Arial" pitchFamily="34" charset="0"/>
                        </a:rPr>
                        <a:t>dấu</a:t>
                      </a:r>
                      <a:endParaRPr kumimoji="0" lang="en-US" sz="1800" b="1" i="0" u="none" strike="noStrike" cap="none" normalizeH="0" baseline="0" dirty="0" smtClean="0">
                        <a:ln>
                          <a:noFill/>
                        </a:ln>
                        <a:solidFill>
                          <a:srgbClr val="002060"/>
                        </a:solidFill>
                        <a:effectLst/>
                        <a:latin typeface="Arial" pitchFamily="34" charset="0"/>
                        <a:cs typeface="Arial" pitchFamily="34" charset="0"/>
                      </a:endParaRP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rgbClr val="002060"/>
                          </a:solidFill>
                          <a:effectLst/>
                          <a:latin typeface="Arial" pitchFamily="34" charset="0"/>
                          <a:cs typeface="Arial" pitchFamily="34" charset="0"/>
                        </a:rPr>
                        <a:t>Yêu</a:t>
                      </a:r>
                      <a:r>
                        <a:rPr kumimoji="0" lang="en-US" sz="1800" b="1" i="0" u="none" strike="noStrike" cap="none" normalizeH="0" baseline="0" dirty="0" smtClean="0">
                          <a:ln>
                            <a:noFill/>
                          </a:ln>
                          <a:solidFill>
                            <a:srgbClr val="002060"/>
                          </a:solidFill>
                          <a:effectLst/>
                          <a:latin typeface="Arial" pitchFamily="34" charset="0"/>
                          <a:cs typeface="Arial" pitchFamily="34" charset="0"/>
                        </a:rPr>
                        <a:t> </a:t>
                      </a:r>
                      <a:r>
                        <a:rPr kumimoji="0" lang="en-US" sz="1800" b="1" i="0" u="none" strike="noStrike" cap="none" normalizeH="0" baseline="0" dirty="0" err="1" smtClean="0">
                          <a:ln>
                            <a:noFill/>
                          </a:ln>
                          <a:solidFill>
                            <a:srgbClr val="002060"/>
                          </a:solidFill>
                          <a:effectLst/>
                          <a:latin typeface="Arial" pitchFamily="34" charset="0"/>
                          <a:cs typeface="Arial" pitchFamily="34" charset="0"/>
                        </a:rPr>
                        <a:t>cầu</a:t>
                      </a:r>
                      <a:r>
                        <a:rPr kumimoji="0" lang="en-US" sz="1800" b="1" i="0" u="none" strike="noStrike" cap="none" normalizeH="0" baseline="0" dirty="0" smtClean="0">
                          <a:ln>
                            <a:noFill/>
                          </a:ln>
                          <a:solidFill>
                            <a:srgbClr val="002060"/>
                          </a:solidFill>
                          <a:effectLst/>
                          <a:latin typeface="Arial" pitchFamily="34" charset="0"/>
                          <a:cs typeface="Arial" pitchFamily="34" charset="0"/>
                        </a:rPr>
                        <a:t> </a:t>
                      </a:r>
                      <a:r>
                        <a:rPr kumimoji="0" lang="en-US" sz="1800" b="1" i="0" u="none" strike="noStrike" cap="none" normalizeH="0" baseline="0" dirty="0" err="1" smtClean="0">
                          <a:ln>
                            <a:noFill/>
                          </a:ln>
                          <a:solidFill>
                            <a:srgbClr val="002060"/>
                          </a:solidFill>
                          <a:effectLst/>
                          <a:latin typeface="Arial" pitchFamily="34" charset="0"/>
                          <a:cs typeface="Arial" pitchFamily="34" charset="0"/>
                        </a:rPr>
                        <a:t>về</a:t>
                      </a:r>
                      <a:r>
                        <a:rPr kumimoji="0" lang="en-US" sz="1800" b="1" i="0" u="none" strike="noStrike" cap="none" normalizeH="0" baseline="0" dirty="0" smtClean="0">
                          <a:ln>
                            <a:noFill/>
                          </a:ln>
                          <a:solidFill>
                            <a:srgbClr val="002060"/>
                          </a:solidFill>
                          <a:effectLst/>
                          <a:latin typeface="Arial" pitchFamily="34" charset="0"/>
                          <a:cs typeface="Arial" pitchFamily="34" charset="0"/>
                        </a:rPr>
                        <a:t> </a:t>
                      </a:r>
                      <a:r>
                        <a:rPr kumimoji="0" lang="en-US" sz="1800" b="1" i="0" u="none" strike="noStrike" cap="none" normalizeH="0" baseline="0" dirty="0" err="1" smtClean="0">
                          <a:ln>
                            <a:noFill/>
                          </a:ln>
                          <a:solidFill>
                            <a:srgbClr val="002060"/>
                          </a:solidFill>
                          <a:effectLst/>
                          <a:latin typeface="Arial" pitchFamily="34" charset="0"/>
                          <a:cs typeface="Arial" pitchFamily="34" charset="0"/>
                        </a:rPr>
                        <a:t>sử</a:t>
                      </a:r>
                      <a:r>
                        <a:rPr kumimoji="0" lang="en-US" sz="1800" b="1" i="0" u="none" strike="noStrike" cap="none" normalizeH="0" baseline="0" dirty="0" smtClean="0">
                          <a:ln>
                            <a:noFill/>
                          </a:ln>
                          <a:solidFill>
                            <a:srgbClr val="002060"/>
                          </a:solidFill>
                          <a:effectLst/>
                          <a:latin typeface="Arial" pitchFamily="34" charset="0"/>
                          <a:cs typeface="Arial" pitchFamily="34" charset="0"/>
                        </a:rPr>
                        <a:t> </a:t>
                      </a:r>
                      <a:r>
                        <a:rPr kumimoji="0" lang="en-US" sz="1800" b="1" i="0" u="none" strike="noStrike" cap="none" normalizeH="0" baseline="0" dirty="0" err="1" smtClean="0">
                          <a:ln>
                            <a:noFill/>
                          </a:ln>
                          <a:solidFill>
                            <a:srgbClr val="002060"/>
                          </a:solidFill>
                          <a:effectLst/>
                          <a:latin typeface="Arial" pitchFamily="34" charset="0"/>
                          <a:cs typeface="Arial" pitchFamily="34" charset="0"/>
                        </a:rPr>
                        <a:t>dụng</a:t>
                      </a:r>
                      <a:r>
                        <a:rPr kumimoji="0" lang="en-US" sz="1800" b="1" i="0" u="none" strike="noStrike" cap="none" normalizeH="0" baseline="0" dirty="0" smtClean="0">
                          <a:ln>
                            <a:noFill/>
                          </a:ln>
                          <a:solidFill>
                            <a:srgbClr val="002060"/>
                          </a:solidFill>
                          <a:effectLst/>
                          <a:latin typeface="Arial" pitchFamily="34" charset="0"/>
                          <a:cs typeface="Arial" pitchFamily="34" charset="0"/>
                        </a:rPr>
                        <a:t> </a:t>
                      </a:r>
                      <a:r>
                        <a:rPr kumimoji="0" lang="en-US" sz="1800" b="1" i="0" u="none" strike="noStrike" cap="none" normalizeH="0" baseline="0" dirty="0" err="1" smtClean="0">
                          <a:ln>
                            <a:noFill/>
                          </a:ln>
                          <a:solidFill>
                            <a:srgbClr val="002060"/>
                          </a:solidFill>
                          <a:effectLst/>
                          <a:latin typeface="Arial" pitchFamily="34" charset="0"/>
                          <a:cs typeface="Arial" pitchFamily="34" charset="0"/>
                        </a:rPr>
                        <a:t>dấu</a:t>
                      </a:r>
                      <a:endParaRPr kumimoji="0" lang="en-US" sz="1800" b="1" i="0" u="none" strike="noStrike" cap="none" normalizeH="0" baseline="0" dirty="0" smtClean="0">
                        <a:ln>
                          <a:noFill/>
                        </a:ln>
                        <a:solidFill>
                          <a:srgbClr val="002060"/>
                        </a:solidFill>
                        <a:effectLst/>
                        <a:latin typeface="Arial" pitchFamily="34" charset="0"/>
                        <a:cs typeface="Arial" pitchFamily="34" charset="0"/>
                      </a:endParaRPr>
                    </a:p>
                  </a:txBody>
                  <a:tcPr horzOverflow="overflow"/>
                </a:tc>
              </a:tr>
              <a:tr h="452770">
                <a:tc rowSpan="3">
                  <a:txBody>
                    <a:bodyPr/>
                    <a:lstStyle/>
                    <a:p>
                      <a:pPr algn="ctr"/>
                      <a:r>
                        <a:rPr lang="en-US" sz="1800" b="1" dirty="0" smtClean="0">
                          <a:solidFill>
                            <a:srgbClr val="002060"/>
                          </a:solidFill>
                          <a:latin typeface="Arial" pitchFamily="34" charset="0"/>
                          <a:cs typeface="Arial" pitchFamily="34" charset="0"/>
                        </a:rPr>
                        <a:t>Hệ thống pháp luật XHCN (Socialist Law)</a:t>
                      </a:r>
                    </a:p>
                    <a:p>
                      <a:pPr algn="ctr"/>
                      <a:endParaRPr lang="en-US" sz="1800" b="1" dirty="0">
                        <a:solidFill>
                          <a:srgbClr val="002060"/>
                        </a:solidFill>
                        <a:latin typeface="Arial" pitchFamily="34" charset="0"/>
                        <a:cs typeface="Arial" pitchFamily="34" charset="0"/>
                      </a:endParaRPr>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Triều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Tiên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Có</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tc>
              </a:tr>
              <a:tr h="781493">
                <a:tc vMerge="1">
                  <a:txBody>
                    <a:bodyPr/>
                    <a:lstStyle/>
                    <a:p>
                      <a:pPr algn="ctr"/>
                      <a:endParaRPr lang="en-US" sz="1800" b="1">
                        <a:solidFill>
                          <a:srgbClr val="002060"/>
                        </a:solidFill>
                        <a:latin typeface="Arial" pitchFamily="34" charset="0"/>
                        <a:cs typeface="Arial" pitchFamily="34" charset="0"/>
                      </a:endParaRPr>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Trung Quốc</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Có</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1800" b="0" i="0" u="none" strike="noStrike" cap="none" normalizeH="0" baseline="0" dirty="0" err="1" smtClean="0">
                          <a:ln>
                            <a:noFill/>
                          </a:ln>
                          <a:solidFill>
                            <a:schemeClr val="tx1"/>
                          </a:solidFill>
                          <a:effectLst/>
                          <a:latin typeface="Arial" pitchFamily="34" charset="0"/>
                          <a:cs typeface="Arial" pitchFamily="34" charset="0"/>
                        </a:rPr>
                        <a:t>Yêu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cầu</a:t>
                      </a:r>
                      <a:r>
                        <a:rPr kumimoji="0" lang="en-US" sz="1800" b="0" i="0" u="none" strike="noStrike" cap="none" normalizeH="0" baseline="0" dirty="0" smtClean="0">
                          <a:ln>
                            <a:noFill/>
                          </a:ln>
                          <a:solidFill>
                            <a:schemeClr val="tx1"/>
                          </a:solidFill>
                          <a:effectLst/>
                          <a:latin typeface="Arial" pitchFamily="34" charset="0"/>
                          <a:cs typeface="Arial" pitchFamily="34" charset="0"/>
                        </a:rPr>
                        <a:t> con </a:t>
                      </a:r>
                      <a:r>
                        <a:rPr kumimoji="0" lang="en-US" sz="1800" b="0" i="0" u="none" strike="noStrike" cap="none" normalizeH="0" baseline="0" dirty="0" err="1" smtClean="0">
                          <a:ln>
                            <a:noFill/>
                          </a:ln>
                          <a:solidFill>
                            <a:schemeClr val="tx1"/>
                          </a:solidFill>
                          <a:effectLst/>
                          <a:latin typeface="Arial" pitchFamily="34" charset="0"/>
                          <a:cs typeface="Arial" pitchFamily="34" charset="0"/>
                        </a:rPr>
                        <a:t>dấu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trong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hầu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hết</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các</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văn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bản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r h="886933">
                <a:tc vMerge="1">
                  <a:txBody>
                    <a:bodyPr/>
                    <a:lstStyle/>
                    <a:p>
                      <a:pPr algn="ctr"/>
                      <a:endParaRPr lang="en-US" sz="1800" b="1">
                        <a:solidFill>
                          <a:srgbClr val="002060"/>
                        </a:solidFill>
                        <a:latin typeface="Arial" pitchFamily="34" charset="0"/>
                        <a:cs typeface="Arial" pitchFamily="34" charset="0"/>
                      </a:endParaRPr>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Việt Nam</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Có</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Yêu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cầu</a:t>
                      </a:r>
                      <a:r>
                        <a:rPr kumimoji="0" lang="en-US" sz="1800" b="0" i="0" u="none" strike="noStrike" cap="none" normalizeH="0" baseline="0" dirty="0" smtClean="0">
                          <a:ln>
                            <a:noFill/>
                          </a:ln>
                          <a:solidFill>
                            <a:schemeClr val="tx1"/>
                          </a:solidFill>
                          <a:effectLst/>
                          <a:latin typeface="Arial" pitchFamily="34" charset="0"/>
                          <a:cs typeface="Arial" pitchFamily="34" charset="0"/>
                        </a:rPr>
                        <a:t> con </a:t>
                      </a:r>
                      <a:r>
                        <a:rPr kumimoji="0" lang="en-US" sz="1800" b="0" i="0" u="none" strike="noStrike" cap="none" normalizeH="0" baseline="0" dirty="0" err="1" smtClean="0">
                          <a:ln>
                            <a:noFill/>
                          </a:ln>
                          <a:solidFill>
                            <a:schemeClr val="tx1"/>
                          </a:solidFill>
                          <a:effectLst/>
                          <a:latin typeface="Arial" pitchFamily="34" charset="0"/>
                          <a:cs typeface="Arial" pitchFamily="34" charset="0"/>
                        </a:rPr>
                        <a:t>dấu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trong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hầu</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hết</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các</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văn</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cs typeface="Arial" pitchFamily="34" charset="0"/>
                        </a:rPr>
                        <a:t>bản (giống Trung Quốc)</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r>
              <a:tr h="781493">
                <a:tc rowSpan="2">
                  <a:txBody>
                    <a:bodyPr/>
                    <a:lstStyle/>
                    <a:p>
                      <a:pPr algn="ctr"/>
                      <a:r>
                        <a:rPr lang="en-US" sz="1800" b="1" dirty="0" smtClean="0">
                          <a:solidFill>
                            <a:srgbClr val="002060"/>
                          </a:solidFill>
                          <a:latin typeface="Arial" pitchFamily="34" charset="0"/>
                          <a:cs typeface="Arial" pitchFamily="34" charset="0"/>
                        </a:rPr>
                        <a:t>Hệ thống pháp luật Hồi giáo (Islamic Law)</a:t>
                      </a:r>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Iran</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Không</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p>
                  </a:txBody>
                  <a:tcPr horzOverflow="overflow"/>
                </a:tc>
                <a:tc>
                  <a:txBody>
                    <a:bodyPr/>
                    <a:lstStyle/>
                    <a:p>
                      <a:pPr algn="ctr"/>
                      <a:endParaRPr lang="en-US" sz="1800" b="1" dirty="0">
                        <a:solidFill>
                          <a:srgbClr val="002060"/>
                        </a:solidFill>
                        <a:latin typeface="Arial" pitchFamily="34" charset="0"/>
                        <a:cs typeface="Arial" pitchFamily="34" charset="0"/>
                      </a:endParaRPr>
                    </a:p>
                  </a:txBody>
                  <a:tcPr/>
                </a:tc>
              </a:tr>
              <a:tr h="781493">
                <a:tc vMerge="1">
                  <a:txBody>
                    <a:bodyPr/>
                    <a:lstStyle/>
                    <a:p>
                      <a:pPr algn="ctr"/>
                      <a:endParaRPr lang="en-US" sz="1800" b="1" dirty="0">
                        <a:solidFill>
                          <a:srgbClr val="002060"/>
                        </a:solidFill>
                        <a:latin typeface="Arial" pitchFamily="34" charset="0"/>
                        <a:cs typeface="Arial" pitchFamily="34" charset="0"/>
                      </a:endParaRPr>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Ả rập Xê út</a:t>
                      </a: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itchFamily="34" charset="0"/>
                          <a:cs typeface="Arial" pitchFamily="34" charset="0"/>
                        </a:rPr>
                        <a:t>Không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tc>
                <a:tc>
                  <a:txBody>
                    <a:bodyPr/>
                    <a:lstStyle/>
                    <a:p>
                      <a:pPr algn="ctr"/>
                      <a:endParaRPr lang="en-US" sz="1800" b="1" dirty="0">
                        <a:solidFill>
                          <a:srgbClr val="002060"/>
                        </a:solidFill>
                        <a:latin typeface="Arial" pitchFamily="34" charset="0"/>
                        <a:cs typeface="Arial" pitchFamily="34" charset="0"/>
                      </a:endParaRPr>
                    </a:p>
                  </a:txBody>
                  <a:tcPr/>
                </a:tc>
              </a:tr>
            </a:tbl>
          </a:graphicData>
        </a:graphic>
      </p:graphicFrame>
    </p:spTree>
    <p:extLst>
      <p:ext uri="{BB962C8B-B14F-4D97-AF65-F5344CB8AC3E}">
        <p14:creationId xmlns:p14="http://schemas.microsoft.com/office/powerpoint/2010/main" val="280101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b="1" dirty="0">
                <a:latin typeface="Arial" pitchFamily="34" charset="0"/>
                <a:cs typeface="Arial" pitchFamily="34" charset="0"/>
              </a:rPr>
              <a:t>NHẬN XÉT CHUNG VỀ VIỆC SỬ DỤNG DẤU Ở CÁC QUỐC GIA </a:t>
            </a:r>
          </a:p>
        </p:txBody>
      </p:sp>
      <p:sp>
        <p:nvSpPr>
          <p:cNvPr id="3" name="Content Placeholder 2"/>
          <p:cNvSpPr>
            <a:spLocks noGrp="1"/>
          </p:cNvSpPr>
          <p:nvPr>
            <p:ph sz="quarter" idx="1"/>
          </p:nvPr>
        </p:nvSpPr>
        <p:spPr>
          <a:xfrm>
            <a:off x="612648" y="1600200"/>
            <a:ext cx="8153400" cy="4953000"/>
          </a:xfrm>
        </p:spPr>
        <p:txBody>
          <a:bodyPr>
            <a:normAutofit/>
          </a:bodyPr>
          <a:lstStyle/>
          <a:p>
            <a:pPr algn="just">
              <a:spcBef>
                <a:spcPts val="0"/>
              </a:spcBef>
              <a:buNone/>
            </a:pPr>
            <a:r>
              <a:rPr lang="vi-VN" sz="2200" b="1" dirty="0" smtClean="0">
                <a:latin typeface="Arial" pitchFamily="34" charset="0"/>
                <a:cs typeface="Arial" pitchFamily="34" charset="0"/>
              </a:rPr>
              <a:t>1.</a:t>
            </a:r>
            <a:r>
              <a:rPr lang="vi-VN" sz="2200" dirty="0" smtClean="0">
                <a:latin typeface="Arial" pitchFamily="34" charset="0"/>
                <a:cs typeface="Arial" pitchFamily="34" charset="0"/>
              </a:rPr>
              <a:t> Mục tiêu sử dụng con dấu là một công cụ để nhận diện doanh nghiệp;</a:t>
            </a:r>
          </a:p>
          <a:p>
            <a:pPr marL="0" indent="0" algn="just">
              <a:spcBef>
                <a:spcPts val="0"/>
              </a:spcBef>
              <a:buNone/>
            </a:pPr>
            <a:endParaRPr lang="vi-VN" sz="2200" dirty="0" smtClean="0">
              <a:latin typeface="Arial" pitchFamily="34" charset="0"/>
              <a:cs typeface="Arial" pitchFamily="34" charset="0"/>
            </a:endParaRPr>
          </a:p>
          <a:p>
            <a:pPr algn="just">
              <a:spcBef>
                <a:spcPts val="0"/>
              </a:spcBef>
              <a:buNone/>
            </a:pPr>
            <a:r>
              <a:rPr lang="vi-VN" sz="2200" b="1" dirty="0" smtClean="0">
                <a:latin typeface="Arial" pitchFamily="34" charset="0"/>
                <a:cs typeface="Arial" pitchFamily="34" charset="0"/>
              </a:rPr>
              <a:t>2. </a:t>
            </a:r>
            <a:r>
              <a:rPr lang="vi-VN" sz="2200" dirty="0" smtClean="0">
                <a:latin typeface="Arial" pitchFamily="34" charset="0"/>
                <a:cs typeface="Arial" pitchFamily="34" charset="0"/>
              </a:rPr>
              <a:t>Giản tiện cho doanh nghiệp trong những giao dịch đòi hỏi các văn bản cần phải được xác thực của người có thẩm quyền của doanh nghiệp. Ví dụ thay vì phải ký trực tiếp từng trang thì có thể đóng dấu để tiết kiệm thời gian và công việc.</a:t>
            </a:r>
          </a:p>
          <a:p>
            <a:pPr algn="just">
              <a:spcBef>
                <a:spcPts val="0"/>
              </a:spcBef>
              <a:buNone/>
            </a:pPr>
            <a:endParaRPr lang="vi-VN" sz="2200" b="1" dirty="0">
              <a:latin typeface="Arial" pitchFamily="34" charset="0"/>
              <a:cs typeface="Arial" pitchFamily="34" charset="0"/>
            </a:endParaRPr>
          </a:p>
          <a:p>
            <a:pPr algn="just">
              <a:spcBef>
                <a:spcPts val="0"/>
              </a:spcBef>
              <a:buNone/>
            </a:pPr>
            <a:r>
              <a:rPr lang="vi-VN" sz="2200" b="1" dirty="0" smtClean="0">
                <a:latin typeface="Arial" pitchFamily="34" charset="0"/>
                <a:cs typeface="Arial" pitchFamily="34" charset="0"/>
              </a:rPr>
              <a:t>3.</a:t>
            </a:r>
            <a:r>
              <a:rPr lang="vi-VN" sz="2200" dirty="0" smtClean="0">
                <a:latin typeface="Arial" pitchFamily="34" charset="0"/>
                <a:cs typeface="Arial" pitchFamily="34" charset="0"/>
              </a:rPr>
              <a:t> Con dấu thể hiện tính hình thức của văn bản nhằm bảo đảm văn bản đó được xác nhận phát hành từ chính doanh nghiệp.</a:t>
            </a:r>
          </a:p>
          <a:p>
            <a:pPr algn="just">
              <a:spcBef>
                <a:spcPts val="0"/>
              </a:spcBef>
              <a:buNone/>
            </a:pPr>
            <a:endParaRPr lang="vi-VN" sz="2200" dirty="0">
              <a:latin typeface="Arial" pitchFamily="34" charset="0"/>
              <a:cs typeface="Arial" pitchFamily="34" charset="0"/>
            </a:endParaRPr>
          </a:p>
          <a:p>
            <a:pPr algn="just">
              <a:spcBef>
                <a:spcPts val="0"/>
              </a:spcBef>
              <a:buNone/>
            </a:pPr>
            <a:r>
              <a:rPr lang="vi-VN" sz="2200" b="1" dirty="0" smtClean="0">
                <a:latin typeface="Arial" pitchFamily="34" charset="0"/>
                <a:cs typeface="Arial" pitchFamily="34" charset="0"/>
              </a:rPr>
              <a:t>4.</a:t>
            </a:r>
            <a:r>
              <a:rPr lang="vi-VN" sz="2200" dirty="0" smtClean="0">
                <a:latin typeface="Arial" pitchFamily="34" charset="0"/>
                <a:cs typeface="Arial" pitchFamily="34" charset="0"/>
              </a:rPr>
              <a:t> Trừ Trung Quốc và Việt Nam (Bắc Triều tiên chưa có thông tin cụ thể), doanh nghiệp tại các nước không bị giới hạn có một con dấu và con dấu do cơ quan đăng ký kinh doanh cấp.  </a:t>
            </a:r>
            <a:endParaRPr lang="en-US" sz="2200" dirty="0">
              <a:latin typeface="Arial" pitchFamily="34" charset="0"/>
              <a:cs typeface="Arial" pitchFamily="34" charset="0"/>
            </a:endParaRPr>
          </a:p>
        </p:txBody>
      </p:sp>
    </p:spTree>
    <p:extLst>
      <p:ext uri="{BB962C8B-B14F-4D97-AF65-F5344CB8AC3E}">
        <p14:creationId xmlns:p14="http://schemas.microsoft.com/office/powerpoint/2010/main" val="3582150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b="1" dirty="0" smtClean="0">
                <a:latin typeface="Arial" pitchFamily="34" charset="0"/>
                <a:cs typeface="Arial" pitchFamily="34" charset="0"/>
              </a:rPr>
              <a:t>PHÁP LUẬT HIỆN HÀNH CỦA VIỆT NAM VỀ CON DẤU CỦA DOANH NGHIỆP</a:t>
            </a:r>
            <a:endParaRPr lang="en-US" sz="2800" b="1" dirty="0">
              <a:latin typeface="Arial" pitchFamily="34" charset="0"/>
              <a:cs typeface="Arial" pitchFamily="34" charset="0"/>
            </a:endParaRPr>
          </a:p>
        </p:txBody>
      </p:sp>
      <p:sp>
        <p:nvSpPr>
          <p:cNvPr id="3" name="Content Placeholder 2"/>
          <p:cNvSpPr>
            <a:spLocks noGrp="1"/>
          </p:cNvSpPr>
          <p:nvPr>
            <p:ph sz="quarter" idx="1"/>
          </p:nvPr>
        </p:nvSpPr>
        <p:spPr/>
        <p:txBody>
          <a:bodyPr>
            <a:normAutofit/>
          </a:bodyPr>
          <a:lstStyle/>
          <a:p>
            <a:pPr>
              <a:spcBef>
                <a:spcPts val="0"/>
              </a:spcBef>
              <a:buNone/>
            </a:pPr>
            <a:r>
              <a:rPr lang="en-US" sz="2200" b="1" dirty="0" err="1" smtClean="0">
                <a:latin typeface="Arial" pitchFamily="34" charset="0"/>
                <a:cs typeface="Arial" pitchFamily="34" charset="0"/>
              </a:rPr>
              <a:t>Luật</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Doanh</a:t>
            </a:r>
            <a:r>
              <a:rPr lang="en-US" sz="2200" b="1" dirty="0" smtClean="0">
                <a:latin typeface="Arial" pitchFamily="34" charset="0"/>
                <a:cs typeface="Arial" pitchFamily="34" charset="0"/>
              </a:rPr>
              <a:t> </a:t>
            </a:r>
            <a:r>
              <a:rPr lang="en-US" sz="2200" b="1" dirty="0" err="1" smtClean="0">
                <a:latin typeface="Arial" pitchFamily="34" charset="0"/>
                <a:cs typeface="Arial" pitchFamily="34" charset="0"/>
              </a:rPr>
              <a:t>nghiệp</a:t>
            </a:r>
            <a:r>
              <a:rPr lang="en-US" sz="2200" b="1" dirty="0" smtClean="0">
                <a:latin typeface="Arial" pitchFamily="34" charset="0"/>
                <a:cs typeface="Arial" pitchFamily="34" charset="0"/>
              </a:rPr>
              <a:t> 2005, </a:t>
            </a:r>
            <a:r>
              <a:rPr lang="en-US" sz="2200" b="1" dirty="0" err="1" smtClean="0">
                <a:latin typeface="Arial" pitchFamily="34" charset="0"/>
                <a:cs typeface="Arial" pitchFamily="34" charset="0"/>
              </a:rPr>
              <a:t>Điều</a:t>
            </a:r>
            <a:r>
              <a:rPr lang="en-US" sz="2200" b="1" dirty="0" smtClean="0">
                <a:latin typeface="Arial" pitchFamily="34" charset="0"/>
                <a:cs typeface="Arial" pitchFamily="34" charset="0"/>
              </a:rPr>
              <a:t> 36: </a:t>
            </a:r>
          </a:p>
          <a:p>
            <a:pPr>
              <a:spcBef>
                <a:spcPts val="0"/>
              </a:spcBef>
            </a:pPr>
            <a:endParaRPr lang="en-US" sz="2200" dirty="0" smtClean="0">
              <a:latin typeface="Arial" pitchFamily="34" charset="0"/>
              <a:cs typeface="Arial" pitchFamily="34" charset="0"/>
            </a:endParaRPr>
          </a:p>
          <a:p>
            <a:pPr algn="just">
              <a:spcBef>
                <a:spcPts val="0"/>
              </a:spcBef>
              <a:buNone/>
            </a:pPr>
            <a:r>
              <a:rPr lang="en-US" sz="2200" dirty="0" smtClean="0">
                <a:latin typeface="Arial" pitchFamily="34" charset="0"/>
                <a:cs typeface="Arial" pitchFamily="34" charset="0"/>
              </a:rPr>
              <a:t>	</a:t>
            </a:r>
            <a:r>
              <a:rPr lang="vi-VN" sz="2200" b="1" dirty="0" smtClean="0">
                <a:latin typeface="Arial" pitchFamily="34" charset="0"/>
                <a:cs typeface="Arial" pitchFamily="34" charset="0"/>
              </a:rPr>
              <a:t>1.</a:t>
            </a:r>
            <a:r>
              <a:rPr lang="vi-VN" sz="2200" dirty="0" smtClean="0">
                <a:latin typeface="Arial" pitchFamily="34" charset="0"/>
                <a:cs typeface="Arial" pitchFamily="34" charset="0"/>
              </a:rPr>
              <a:t> </a:t>
            </a:r>
            <a:r>
              <a:rPr lang="vi-VN" sz="2200" b="1" dirty="0" smtClean="0">
                <a:latin typeface="Arial" pitchFamily="34" charset="0"/>
                <a:cs typeface="Arial" pitchFamily="34" charset="0"/>
              </a:rPr>
              <a:t>Doanh nghiệp có con dấu riêng. </a:t>
            </a:r>
            <a:r>
              <a:rPr lang="vi-VN" sz="2200" dirty="0" smtClean="0">
                <a:latin typeface="Arial" pitchFamily="34" charset="0"/>
                <a:cs typeface="Arial" pitchFamily="34" charset="0"/>
              </a:rPr>
              <a:t>Con dấu của doanh nghiệp phải được lưu giữ và bảo quản tại trụ sở chính của doanh nghiệp. Hình thức và nội dung của con dấu, điều kiện làm con dấu và chế độ sử dụng con dấu thực hiện theo quy định của Chính phủ.</a:t>
            </a:r>
            <a:endParaRPr lang="en-US" sz="2200" dirty="0" smtClean="0">
              <a:latin typeface="Arial" pitchFamily="34" charset="0"/>
              <a:cs typeface="Arial" pitchFamily="34" charset="0"/>
            </a:endParaRPr>
          </a:p>
          <a:p>
            <a:pPr algn="just">
              <a:spcBef>
                <a:spcPts val="0"/>
              </a:spcBef>
            </a:pPr>
            <a:endParaRPr lang="vi-VN" sz="2200" dirty="0" smtClean="0">
              <a:latin typeface="Arial" pitchFamily="34" charset="0"/>
              <a:cs typeface="Arial" pitchFamily="34" charset="0"/>
            </a:endParaRPr>
          </a:p>
          <a:p>
            <a:pPr algn="just">
              <a:spcBef>
                <a:spcPts val="0"/>
              </a:spcBef>
              <a:buNone/>
            </a:pPr>
            <a:r>
              <a:rPr lang="en-US" sz="2200" dirty="0" smtClean="0">
                <a:latin typeface="Arial" pitchFamily="34" charset="0"/>
                <a:cs typeface="Arial" pitchFamily="34" charset="0"/>
              </a:rPr>
              <a:t>	</a:t>
            </a:r>
            <a:r>
              <a:rPr lang="vi-VN" sz="2200" b="1" dirty="0" smtClean="0">
                <a:latin typeface="Arial" pitchFamily="34" charset="0"/>
                <a:cs typeface="Arial" pitchFamily="34" charset="0"/>
              </a:rPr>
              <a:t>2. Con dấu là tài sản của doanh nghiệp. </a:t>
            </a:r>
            <a:r>
              <a:rPr lang="vi-VN" sz="2200" dirty="0" smtClean="0">
                <a:latin typeface="Arial" pitchFamily="34" charset="0"/>
                <a:cs typeface="Arial" pitchFamily="34" charset="0"/>
              </a:rPr>
              <a:t>Người đại diện theo pháp luật của doanh nghiệp phải chịu trách nhiệm quản lý sử dụng con dấu theo quy định của pháp luật. Trong trường hợp cần thiết, được sự đồng ý của cơ quan cấp dấu, doanh nghiệp có thể có con dấu thứ hai.</a:t>
            </a:r>
          </a:p>
          <a:p>
            <a:endParaRPr lang="en-US" sz="2200" dirty="0">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b="1" dirty="0" smtClean="0">
                <a:latin typeface="Arial" pitchFamily="34" charset="0"/>
                <a:cs typeface="Arial" pitchFamily="34" charset="0"/>
              </a:rPr>
              <a:t>PHÁP LUẬT HIỆN HÀNH CỦA VIỆT NAM VỀ CON DẤU DOANH NGHIỆP</a:t>
            </a:r>
            <a:endParaRPr lang="en-US" sz="2800" b="1" dirty="0">
              <a:latin typeface="Arial" pitchFamily="34" charset="0"/>
              <a:cs typeface="Arial" pitchFamily="34" charset="0"/>
            </a:endParaRPr>
          </a:p>
        </p:txBody>
      </p:sp>
      <p:sp>
        <p:nvSpPr>
          <p:cNvPr id="3" name="Content Placeholder 2"/>
          <p:cNvSpPr>
            <a:spLocks noGrp="1"/>
          </p:cNvSpPr>
          <p:nvPr>
            <p:ph sz="quarter" idx="1"/>
          </p:nvPr>
        </p:nvSpPr>
        <p:spPr/>
        <p:txBody>
          <a:bodyPr>
            <a:normAutofit/>
          </a:bodyPr>
          <a:lstStyle/>
          <a:p>
            <a:pPr algn="just"/>
            <a:r>
              <a:rPr lang="vi-VN" sz="2200" dirty="0" smtClean="0">
                <a:latin typeface="Arial" pitchFamily="34" charset="0"/>
                <a:cs typeface="Arial" pitchFamily="34" charset="0"/>
              </a:rPr>
              <a:t>“Con dấu </a:t>
            </a:r>
            <a:r>
              <a:rPr lang="vi-VN" sz="2200" b="1" u="sng" dirty="0" smtClean="0">
                <a:latin typeface="Arial" pitchFamily="34" charset="0"/>
                <a:cs typeface="Arial" pitchFamily="34" charset="0"/>
              </a:rPr>
              <a:t>thể hiện vị trí pháp lý và khẳng định giá trị pháp lý </a:t>
            </a:r>
            <a:r>
              <a:rPr lang="vi-VN" sz="2200" dirty="0" smtClean="0">
                <a:latin typeface="Arial" pitchFamily="34" charset="0"/>
                <a:cs typeface="Arial" pitchFamily="34" charset="0"/>
              </a:rPr>
              <a:t>đối với các văn bản, giấy tờ của các cơ quan, tổ chức và các chức danh nhà nước” </a:t>
            </a:r>
            <a:r>
              <a:rPr lang="vi-VN" sz="2200" i="1" dirty="0" smtClean="0">
                <a:latin typeface="Arial" pitchFamily="34" charset="0"/>
                <a:cs typeface="Arial" pitchFamily="34" charset="0"/>
              </a:rPr>
              <a:t>(Nghị định số 58/2001/NĐ-CP ngày 24/08/2001 của Chính phủ về quản lý và sử dụng con dấu</a:t>
            </a:r>
            <a:r>
              <a:rPr lang="en-US" sz="2200" i="1" dirty="0" smtClean="0">
                <a:latin typeface="Arial" pitchFamily="34" charset="0"/>
                <a:cs typeface="Arial" pitchFamily="34" charset="0"/>
              </a:rPr>
              <a:t>, </a:t>
            </a:r>
            <a:r>
              <a:rPr lang="vi-VN" sz="2200" i="1" dirty="0" smtClean="0">
                <a:latin typeface="Arial" pitchFamily="34" charset="0"/>
                <a:cs typeface="Arial" pitchFamily="34" charset="0"/>
              </a:rPr>
              <a:t>theo Điều 1)</a:t>
            </a:r>
            <a:r>
              <a:rPr lang="en-US" sz="2200" i="1" dirty="0" smtClean="0">
                <a:latin typeface="Arial" pitchFamily="34" charset="0"/>
                <a:cs typeface="Arial" pitchFamily="34" charset="0"/>
              </a:rPr>
              <a:t>.</a:t>
            </a:r>
          </a:p>
          <a:p>
            <a:pPr algn="just"/>
            <a:endParaRPr lang="en-US" sz="2200" i="1" dirty="0">
              <a:latin typeface="Arial" pitchFamily="34" charset="0"/>
              <a:cs typeface="Arial" pitchFamily="34" charset="0"/>
            </a:endParaRPr>
          </a:p>
          <a:p>
            <a:pPr algn="just"/>
            <a:r>
              <a:rPr lang="vi-VN" sz="2200" dirty="0">
                <a:latin typeface="Arial" pitchFamily="34" charset="0"/>
                <a:cs typeface="Arial" pitchFamily="34" charset="0"/>
              </a:rPr>
              <a:t>Một số VBPL chuyên ngành quy định bắt buộc những văn bản/hợp đồng phải có dấu của cơ quan, tổ chức như: Hợp đồng liên danh nhà thầu, Hợp đồng xây dựng, Hợp đồng giao dịch về nhà ở, Hợp đồng chuyển giao công nghệ, Sổ kế toán, chứng từ kế toán,Văn bản công chứng, …</a:t>
            </a:r>
            <a:endParaRPr lang="en-US" sz="2200" dirty="0">
              <a:latin typeface="Arial" pitchFamily="34" charset="0"/>
              <a:cs typeface="Arial" pitchFamily="34" charset="0"/>
            </a:endParaRPr>
          </a:p>
          <a:p>
            <a:pPr algn="just"/>
            <a:endParaRPr lang="vi-VN" sz="2200" i="1" dirty="0" smtClean="0">
              <a:latin typeface="Arial" pitchFamily="34" charset="0"/>
              <a:cs typeface="Arial" pitchFamily="34" charset="0"/>
            </a:endParaRPr>
          </a:p>
          <a:p>
            <a:pPr algn="just">
              <a:buNone/>
            </a:pPr>
            <a:endParaRPr lang="vi-VN" sz="2200" i="1" dirty="0" smtClean="0">
              <a:latin typeface="Arial" pitchFamily="34" charset="0"/>
              <a:cs typeface="Arial" pitchFamily="34" charset="0"/>
            </a:endParaRPr>
          </a:p>
          <a:p>
            <a:endParaRPr lang="en-US" sz="2200" dirty="0">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algn="just"/>
            <a:r>
              <a:rPr lang="vi-VN" sz="2200" dirty="0" smtClean="0">
                <a:latin typeface="Arial" pitchFamily="34" charset="0"/>
                <a:cs typeface="Arial" pitchFamily="34" charset="0"/>
              </a:rPr>
              <a:t>Bộ luật Dân sự năm 2005 và Luật Thương mại năm 2005 không có </a:t>
            </a:r>
            <a:r>
              <a:rPr lang="en-US" sz="2200" dirty="0" err="1" smtClean="0">
                <a:latin typeface="Arial" pitchFamily="34" charset="0"/>
                <a:cs typeface="Arial" pitchFamily="34" charset="0"/>
              </a:rPr>
              <a:t>quy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định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bắt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buộc</a:t>
            </a:r>
            <a:r>
              <a:rPr lang="en-US" sz="2200" dirty="0" smtClean="0">
                <a:latin typeface="Arial" pitchFamily="34" charset="0"/>
                <a:cs typeface="Arial" pitchFamily="34" charset="0"/>
              </a:rPr>
              <a:t> </a:t>
            </a:r>
            <a:r>
              <a:rPr lang="vi-VN" sz="2200" dirty="0" smtClean="0">
                <a:latin typeface="Arial" pitchFamily="34" charset="0"/>
                <a:cs typeface="Arial" pitchFamily="34" charset="0"/>
              </a:rPr>
              <a:t>hợp đồng hay các giấy tờ giao dịch của doanh nghiệp phải đóng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dấu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Bộ</a:t>
            </a:r>
            <a:r>
              <a:rPr lang="en-US" sz="2200" dirty="0" smtClean="0">
                <a:latin typeface="Arial" pitchFamily="34" charset="0"/>
                <a:cs typeface="Arial" pitchFamily="34" charset="0"/>
              </a:rPr>
              <a:t> </a:t>
            </a:r>
            <a:r>
              <a:rPr lang="vi-VN" sz="2200" dirty="0" smtClean="0">
                <a:latin typeface="Arial" pitchFamily="34" charset="0"/>
                <a:cs typeface="Arial" pitchFamily="34" charset="0"/>
              </a:rPr>
              <a:t>luật Dân sự năm 2005</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chỉ</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định</a:t>
            </a:r>
            <a:r>
              <a:rPr lang="en-US" sz="2200" dirty="0" smtClean="0">
                <a:latin typeface="Arial" pitchFamily="34" charset="0"/>
                <a:cs typeface="Arial" pitchFamily="34" charset="0"/>
              </a:rPr>
              <a:t> </a:t>
            </a:r>
            <a:r>
              <a:rPr lang="vi-VN" sz="2200" dirty="0" smtClean="0">
                <a:latin typeface="Arial" pitchFamily="34" charset="0"/>
                <a:cs typeface="Arial" pitchFamily="34" charset="0"/>
              </a:rPr>
              <a:t>người đại diện theo pháp luật của doanh nghiệp có quyền xác lập, thực hiện mọi giao dịch của doanh nghiệp</a:t>
            </a:r>
            <a:r>
              <a:rPr lang="en-US" sz="2200" dirty="0" smtClean="0">
                <a:latin typeface="Arial" pitchFamily="34" charset="0"/>
                <a:cs typeface="Arial" pitchFamily="34" charset="0"/>
              </a:rPr>
              <a:t>. Do </a:t>
            </a:r>
            <a:r>
              <a:rPr lang="en-US" sz="2200" dirty="0" err="1" smtClean="0">
                <a:latin typeface="Arial" pitchFamily="34" charset="0"/>
                <a:cs typeface="Arial" pitchFamily="34" charset="0"/>
              </a:rPr>
              <a:t>vậy</a:t>
            </a:r>
            <a:r>
              <a:rPr lang="en-US" sz="2200" dirty="0" smtClean="0">
                <a:latin typeface="Arial" pitchFamily="34" charset="0"/>
                <a:cs typeface="Arial" pitchFamily="34" charset="0"/>
              </a:rPr>
              <a:t>, c</a:t>
            </a:r>
            <a:r>
              <a:rPr lang="vi-VN" sz="2200" dirty="0" smtClean="0">
                <a:latin typeface="Arial" pitchFamily="34" charset="0"/>
                <a:cs typeface="Arial" pitchFamily="34" charset="0"/>
              </a:rPr>
              <a:t>hữ ký của họ trong một văn bản có giá trị xác nhận ý chí của người đại diện pháp nhân</a:t>
            </a:r>
            <a:r>
              <a:rPr lang="en-US" sz="2200" dirty="0" smtClean="0">
                <a:latin typeface="Arial" pitchFamily="34" charset="0"/>
                <a:cs typeface="Arial" pitchFamily="34" charset="0"/>
              </a:rPr>
              <a:t>.</a:t>
            </a:r>
          </a:p>
          <a:p>
            <a:endParaRPr lang="en-US" sz="2200" dirty="0" smtClean="0">
              <a:latin typeface="Arial" pitchFamily="34" charset="0"/>
              <a:cs typeface="Arial" pitchFamily="34" charset="0"/>
            </a:endParaRPr>
          </a:p>
          <a:p>
            <a:r>
              <a:rPr lang="en-US" sz="2200" dirty="0" err="1" smtClean="0">
                <a:latin typeface="Arial" pitchFamily="34" charset="0"/>
                <a:cs typeface="Arial" pitchFamily="34" charset="0"/>
              </a:rPr>
              <a:t>Việc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không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thống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nhất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quy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định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về</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hình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thức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hiệu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lực</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văn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bản</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giữa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các</a:t>
            </a:r>
            <a:r>
              <a:rPr lang="en-US" sz="2200" dirty="0" smtClean="0">
                <a:latin typeface="Arial" pitchFamily="34" charset="0"/>
                <a:cs typeface="Arial" pitchFamily="34" charset="0"/>
              </a:rPr>
              <a:t> VBPL </a:t>
            </a:r>
            <a:r>
              <a:rPr lang="en-US" sz="2200" dirty="0" err="1" smtClean="0">
                <a:latin typeface="Arial" pitchFamily="34" charset="0"/>
                <a:cs typeface="Arial" pitchFamily="34" charset="0"/>
              </a:rPr>
              <a:t>đã</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gây</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nhiều</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trở</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ngại</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trong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hoạt</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động</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kinh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doanh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của</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doanh</a:t>
            </a: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nghiệp</a:t>
            </a:r>
            <a:r>
              <a:rPr lang="en-US" sz="2200" dirty="0" smtClean="0">
                <a:latin typeface="Arial" pitchFamily="34" charset="0"/>
                <a:cs typeface="Arial" pitchFamily="34" charset="0"/>
              </a:rPr>
              <a:t>.</a:t>
            </a:r>
            <a:endParaRPr lang="en-US" sz="2200" dirty="0">
              <a:latin typeface="Arial" pitchFamily="34" charset="0"/>
              <a:cs typeface="Arial" pitchFamily="34" charset="0"/>
            </a:endParaRPr>
          </a:p>
        </p:txBody>
      </p:sp>
      <p:sp>
        <p:nvSpPr>
          <p:cNvPr id="4" name="Title 1"/>
          <p:cNvSpPr>
            <a:spLocks noGrp="1"/>
          </p:cNvSpPr>
          <p:nvPr>
            <p:ph type="title"/>
          </p:nvPr>
        </p:nvSpPr>
        <p:spPr>
          <a:xfrm>
            <a:off x="612648" y="152400"/>
            <a:ext cx="8153400" cy="990600"/>
          </a:xfrm>
        </p:spPr>
        <p:txBody>
          <a:bodyPr>
            <a:normAutofit/>
          </a:bodyPr>
          <a:lstStyle/>
          <a:p>
            <a:pPr algn="ctr"/>
            <a:r>
              <a:rPr lang="en-US" sz="2800" b="1" dirty="0" smtClean="0">
                <a:latin typeface="Arial" pitchFamily="34" charset="0"/>
                <a:cs typeface="Arial" pitchFamily="34" charset="0"/>
              </a:rPr>
              <a:t>PHÁP LUẬT HIỆN HÀNH CỦA VIỆT NAM VỀ CON DẤU DOANH NGHIỆP</a:t>
            </a:r>
            <a:endParaRPr lang="en-US" sz="2800" b="1" dirty="0">
              <a:latin typeface="Arial" pitchFamily="34" charset="0"/>
              <a:cs typeface="Arial"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emplate>
  <TotalTime>2270</TotalTime>
  <Words>2216</Words>
  <Application>Microsoft Macintosh PowerPoint</Application>
  <PresentationFormat>On-screen Show (4:3)</PresentationFormat>
  <Paragraphs>157</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Median</vt:lpstr>
      <vt:lpstr>  MỘT SỐ Ý KiẾN VỀ  CON DẤU CỦA DOANH NGHIỆP  </vt:lpstr>
      <vt:lpstr>PowerPoint Presentation</vt:lpstr>
      <vt:lpstr>PHÁP LUẬT CÁC NƯỚC  VỀ CON DẤU DOANH NGHIỆP (Nhiều quốc gia đều quy định con dấu là một lựa chọn của doanh nghiệp)</vt:lpstr>
      <vt:lpstr>PowerPoint Presentation</vt:lpstr>
      <vt:lpstr>PowerPoint Presentation</vt:lpstr>
      <vt:lpstr>NHẬN XÉT CHUNG VỀ VIỆC SỬ DỤNG DẤU Ở CÁC QUỐC GIA </vt:lpstr>
      <vt:lpstr>PHÁP LUẬT HIỆN HÀNH CỦA VIỆT NAM VỀ CON DẤU CỦA DOANH NGHIỆP</vt:lpstr>
      <vt:lpstr>PHÁP LUẬT HIỆN HÀNH CỦA VIỆT NAM VỀ CON DẤU DOANH NGHIỆP</vt:lpstr>
      <vt:lpstr>PHÁP LUẬT HIỆN HÀNH CỦA VIỆT NAM VỀ CON DẤU DOANH NGHIỆP</vt:lpstr>
      <vt:lpstr>THỰC TIỄN SỬ DỤNG CON DẤU DOANH NGHIỆP</vt:lpstr>
      <vt:lpstr>THỰC TIỄN SỬ DỤNG CON DẤU DOANH NGHIỆP</vt:lpstr>
      <vt:lpstr>THỰC TIỄN SỬ DỤNG CON DẤU DOANH NGHIỆP</vt:lpstr>
      <vt:lpstr>THỰC TIỄN SỬ DỤNG CON DẤU DOANH NGHIỆP</vt:lpstr>
      <vt:lpstr>THỰC TIỄN SỬ DỤNG CON DẤU DOANH NGHIỆP</vt:lpstr>
      <vt:lpstr>MỘT SỐ BẤT CẬP VỀ VIỆC  SỬ DỤNG CON DẤU DOANH NGHIỆP</vt:lpstr>
      <vt:lpstr>KẾT LUẬN</vt:lpstr>
      <vt:lpstr>KIẾN NGHỊ</vt:lpstr>
      <vt:lpstr>PowerPoint Presentation</vt:lpstr>
    </vt:vector>
  </TitlesOfParts>
  <Manager/>
  <Company>NHQuang&amp;Associates</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Danh gia Thong tu 70 va Quy che phoi hop</dc:title>
  <dc:subject/>
  <dc:creator>Nguyen Thuy Duong-NHQuang</dc:creator>
  <cp:keywords/>
  <dc:description/>
  <cp:lastModifiedBy>Quang NH</cp:lastModifiedBy>
  <cp:revision>569</cp:revision>
  <cp:lastPrinted>2014-10-08T12:34:47Z</cp:lastPrinted>
  <dcterms:created xsi:type="dcterms:W3CDTF">2014-03-29T03:23:33Z</dcterms:created>
  <dcterms:modified xsi:type="dcterms:W3CDTF">2014-10-08T12:34:52Z</dcterms:modified>
  <cp:category/>
</cp:coreProperties>
</file>